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60" r:id="rId3"/>
    <p:sldId id="269" r:id="rId4"/>
    <p:sldId id="301" r:id="rId5"/>
    <p:sldId id="303" r:id="rId6"/>
    <p:sldId id="270" r:id="rId7"/>
    <p:sldId id="273" r:id="rId8"/>
    <p:sldId id="274" r:id="rId9"/>
    <p:sldId id="275" r:id="rId10"/>
    <p:sldId id="330" r:id="rId11"/>
    <p:sldId id="318" r:id="rId12"/>
    <p:sldId id="319" r:id="rId13"/>
    <p:sldId id="320" r:id="rId14"/>
    <p:sldId id="321" r:id="rId15"/>
    <p:sldId id="304" r:id="rId16"/>
    <p:sldId id="322" r:id="rId17"/>
    <p:sldId id="323" r:id="rId18"/>
    <p:sldId id="324" r:id="rId19"/>
    <p:sldId id="325" r:id="rId20"/>
    <p:sldId id="326" r:id="rId21"/>
    <p:sldId id="312" r:id="rId22"/>
    <p:sldId id="327" r:id="rId23"/>
    <p:sldId id="328" r:id="rId24"/>
    <p:sldId id="314" r:id="rId25"/>
    <p:sldId id="329" r:id="rId26"/>
    <p:sldId id="316" r:id="rId27"/>
    <p:sldId id="290" r:id="rId28"/>
    <p:sldId id="331" r:id="rId29"/>
    <p:sldId id="332" r:id="rId30"/>
    <p:sldId id="259" r:id="rId31"/>
  </p:sldIdLst>
  <p:sldSz cx="9144000" cy="6858000" type="screen4x3"/>
  <p:notesSz cx="6858000" cy="9144000"/>
  <p:defaultTextStyle>
    <a:defPPr>
      <a:defRPr lang="es-MX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C4E5"/>
    <a:srgbClr val="94AEDC"/>
    <a:srgbClr val="94AFDC"/>
    <a:srgbClr val="6E92D2"/>
    <a:srgbClr val="C9D6ED"/>
    <a:srgbClr val="BF1A2D"/>
    <a:srgbClr val="6E6F71"/>
    <a:srgbClr val="A5A9AA"/>
    <a:srgbClr val="A6A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8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79489-35F1-4FE9-A388-0BFA4D46793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7B7A120-59E3-4FA4-86C6-6C83D8A1FE8F}">
      <dgm:prSet phldrT="[Texto]"/>
      <dgm:spPr>
        <a:solidFill>
          <a:srgbClr val="B1C4E5"/>
        </a:solidFill>
      </dgm:spPr>
      <dgm:t>
        <a:bodyPr/>
        <a:lstStyle/>
        <a:p>
          <a:r>
            <a:rPr lang="es-MX" b="1" i="1" dirty="0" err="1">
              <a:solidFill>
                <a:schemeClr val="bg2">
                  <a:lumMod val="25000"/>
                </a:schemeClr>
              </a:solidFill>
            </a:rPr>
            <a:t>Seiri</a:t>
          </a:r>
          <a:endParaRPr lang="es-MX" b="1" i="1" dirty="0">
            <a:solidFill>
              <a:schemeClr val="bg2">
                <a:lumMod val="25000"/>
              </a:schemeClr>
            </a:solidFill>
          </a:endParaRPr>
        </a:p>
        <a:p>
          <a:r>
            <a:rPr lang="es-MX" dirty="0">
              <a:solidFill>
                <a:schemeClr val="bg2">
                  <a:lumMod val="25000"/>
                </a:schemeClr>
              </a:solidFill>
            </a:rPr>
            <a:t>Clasificación</a:t>
          </a:r>
        </a:p>
      </dgm:t>
    </dgm:pt>
    <dgm:pt modelId="{4B7C8F43-FEA0-4148-BB03-5625E822DA4B}" type="parTrans" cxnId="{48B4D6A5-5811-4D2C-A91F-DA8B95C2C393}">
      <dgm:prSet/>
      <dgm:spPr/>
      <dgm:t>
        <a:bodyPr/>
        <a:lstStyle/>
        <a:p>
          <a:endParaRPr lang="es-MX"/>
        </a:p>
      </dgm:t>
    </dgm:pt>
    <dgm:pt modelId="{C4C68D47-6C05-430D-B2BB-4DF40249D1C8}" type="sibTrans" cxnId="{48B4D6A5-5811-4D2C-A91F-DA8B95C2C393}">
      <dgm:prSet/>
      <dgm:spPr/>
      <dgm:t>
        <a:bodyPr/>
        <a:lstStyle/>
        <a:p>
          <a:endParaRPr lang="es-MX"/>
        </a:p>
      </dgm:t>
    </dgm:pt>
    <dgm:pt modelId="{B84A483C-8C7A-467F-9402-76FB56BB9334}">
      <dgm:prSet phldrT="[Texto]"/>
      <dgm:spPr>
        <a:solidFill>
          <a:srgbClr val="94AFDC"/>
        </a:solidFill>
      </dgm:spPr>
      <dgm:t>
        <a:bodyPr/>
        <a:lstStyle/>
        <a:p>
          <a:r>
            <a:rPr lang="es-MX" b="1" i="1" dirty="0" err="1">
              <a:solidFill>
                <a:schemeClr val="bg2">
                  <a:lumMod val="25000"/>
                </a:schemeClr>
              </a:solidFill>
            </a:rPr>
            <a:t>Seiton</a:t>
          </a:r>
          <a:endParaRPr lang="es-MX" b="1" i="1" dirty="0">
            <a:solidFill>
              <a:schemeClr val="bg2">
                <a:lumMod val="25000"/>
              </a:schemeClr>
            </a:solidFill>
          </a:endParaRPr>
        </a:p>
        <a:p>
          <a:r>
            <a:rPr lang="es-MX" b="0" i="0" u="none" dirty="0">
              <a:solidFill>
                <a:schemeClr val="bg2">
                  <a:lumMod val="25000"/>
                </a:schemeClr>
              </a:solidFill>
            </a:rPr>
            <a:t>Orden</a:t>
          </a:r>
        </a:p>
      </dgm:t>
    </dgm:pt>
    <dgm:pt modelId="{DCB01495-4DCC-4ED0-9718-15D813C01C37}" type="parTrans" cxnId="{47B7805A-0810-4C65-93EF-C7A33AF7EFFE}">
      <dgm:prSet/>
      <dgm:spPr/>
      <dgm:t>
        <a:bodyPr/>
        <a:lstStyle/>
        <a:p>
          <a:endParaRPr lang="es-MX"/>
        </a:p>
      </dgm:t>
    </dgm:pt>
    <dgm:pt modelId="{E3CE133B-2E83-4034-9BC8-5DAF3A93F8E6}" type="sibTrans" cxnId="{47B7805A-0810-4C65-93EF-C7A33AF7EFFE}">
      <dgm:prSet/>
      <dgm:spPr/>
      <dgm:t>
        <a:bodyPr/>
        <a:lstStyle/>
        <a:p>
          <a:endParaRPr lang="es-MX"/>
        </a:p>
      </dgm:t>
    </dgm:pt>
    <dgm:pt modelId="{AF82759C-28D6-4836-80E6-32E75DBA6BEC}">
      <dgm:prSet phldrT="[Texto]"/>
      <dgm:spPr>
        <a:solidFill>
          <a:srgbClr val="6E92D2"/>
        </a:solidFill>
      </dgm:spPr>
      <dgm:t>
        <a:bodyPr/>
        <a:lstStyle/>
        <a:p>
          <a:r>
            <a:rPr lang="es-MX" b="1" i="1" dirty="0" err="1">
              <a:solidFill>
                <a:schemeClr val="bg2">
                  <a:lumMod val="25000"/>
                </a:schemeClr>
              </a:solidFill>
            </a:rPr>
            <a:t>Seiso</a:t>
          </a:r>
          <a:endParaRPr lang="es-MX" b="1" i="1" dirty="0">
            <a:solidFill>
              <a:schemeClr val="bg2">
                <a:lumMod val="25000"/>
              </a:schemeClr>
            </a:solidFill>
          </a:endParaRPr>
        </a:p>
        <a:p>
          <a:r>
            <a:rPr lang="es-MX" b="0" i="0" dirty="0">
              <a:solidFill>
                <a:schemeClr val="bg2">
                  <a:lumMod val="25000"/>
                </a:schemeClr>
              </a:solidFill>
            </a:rPr>
            <a:t>Limpieza</a:t>
          </a:r>
        </a:p>
      </dgm:t>
    </dgm:pt>
    <dgm:pt modelId="{74A04057-9E74-4850-85BB-54D55EC9D2B2}" type="parTrans" cxnId="{39C00B2B-03FA-4C27-977A-38CB84D5CCE4}">
      <dgm:prSet/>
      <dgm:spPr/>
      <dgm:t>
        <a:bodyPr/>
        <a:lstStyle/>
        <a:p>
          <a:endParaRPr lang="es-MX"/>
        </a:p>
      </dgm:t>
    </dgm:pt>
    <dgm:pt modelId="{5D6786F8-8F50-4135-807C-FEE331EA39C0}" type="sibTrans" cxnId="{39C00B2B-03FA-4C27-977A-38CB84D5CCE4}">
      <dgm:prSet/>
      <dgm:spPr/>
      <dgm:t>
        <a:bodyPr/>
        <a:lstStyle/>
        <a:p>
          <a:endParaRPr lang="es-MX"/>
        </a:p>
      </dgm:t>
    </dgm:pt>
    <dgm:pt modelId="{EBAC33B6-45BB-446E-97E3-765090352BC8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s-MX" b="1" i="1" dirty="0" err="1"/>
            <a:t>Seiketsu</a:t>
          </a:r>
          <a:endParaRPr lang="es-MX" b="1" i="1" dirty="0"/>
        </a:p>
        <a:p>
          <a:r>
            <a:rPr lang="es-MX" b="0" i="0" dirty="0"/>
            <a:t>Estandarizar</a:t>
          </a:r>
        </a:p>
      </dgm:t>
    </dgm:pt>
    <dgm:pt modelId="{58E7E5CE-6F8A-49DC-A049-1D9C5C6CDB62}" type="parTrans" cxnId="{41CCB782-4B88-42AB-BAAD-2F34BE1F80E0}">
      <dgm:prSet/>
      <dgm:spPr/>
      <dgm:t>
        <a:bodyPr/>
        <a:lstStyle/>
        <a:p>
          <a:endParaRPr lang="es-MX"/>
        </a:p>
      </dgm:t>
    </dgm:pt>
    <dgm:pt modelId="{5F35024E-331D-4FD0-BBEA-03AD3DA780C1}" type="sibTrans" cxnId="{41CCB782-4B88-42AB-BAAD-2F34BE1F80E0}">
      <dgm:prSet/>
      <dgm:spPr/>
      <dgm:t>
        <a:bodyPr/>
        <a:lstStyle/>
        <a:p>
          <a:endParaRPr lang="es-MX"/>
        </a:p>
      </dgm:t>
    </dgm:pt>
    <dgm:pt modelId="{0D666DB7-7103-48A5-A93D-88BDD0F4F3C7}">
      <dgm:prSet phldrT="[Texto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s-MX" b="1" i="1" dirty="0" err="1"/>
            <a:t>Shitsuke</a:t>
          </a:r>
          <a:endParaRPr lang="es-MX" b="1" i="1" dirty="0"/>
        </a:p>
        <a:p>
          <a:r>
            <a:rPr lang="es-MX" b="0" i="0" dirty="0"/>
            <a:t>Disciplina</a:t>
          </a:r>
        </a:p>
      </dgm:t>
    </dgm:pt>
    <dgm:pt modelId="{DF936063-0C7D-4650-AD3E-355D032244E1}" type="parTrans" cxnId="{C9B2CFB4-335D-4162-8BFD-4121C50871DA}">
      <dgm:prSet/>
      <dgm:spPr/>
      <dgm:t>
        <a:bodyPr/>
        <a:lstStyle/>
        <a:p>
          <a:endParaRPr lang="es-MX"/>
        </a:p>
      </dgm:t>
    </dgm:pt>
    <dgm:pt modelId="{C78116D9-3F3F-487B-ABEC-5839A99DDB6F}" type="sibTrans" cxnId="{C9B2CFB4-335D-4162-8BFD-4121C50871DA}">
      <dgm:prSet/>
      <dgm:spPr/>
      <dgm:t>
        <a:bodyPr/>
        <a:lstStyle/>
        <a:p>
          <a:endParaRPr lang="es-MX"/>
        </a:p>
      </dgm:t>
    </dgm:pt>
    <dgm:pt modelId="{47A0EE05-7558-49E7-98B8-E825A4AAEA9F}" type="pres">
      <dgm:prSet presAssocID="{E0279489-35F1-4FE9-A388-0BFA4D467938}" presName="Name0" presStyleCnt="0">
        <dgm:presLayoutVars>
          <dgm:dir/>
          <dgm:resizeHandles val="exact"/>
        </dgm:presLayoutVars>
      </dgm:prSet>
      <dgm:spPr/>
    </dgm:pt>
    <dgm:pt modelId="{2447D536-7CA8-4CD2-8C0B-D08828B0D549}" type="pres">
      <dgm:prSet presAssocID="{07B7A120-59E3-4FA4-86C6-6C83D8A1FE8F}" presName="parTxOnly" presStyleLbl="node1" presStyleIdx="0" presStyleCnt="5" custAng="0" custScaleX="87798">
        <dgm:presLayoutVars>
          <dgm:bulletEnabled val="1"/>
        </dgm:presLayoutVars>
      </dgm:prSet>
      <dgm:spPr/>
    </dgm:pt>
    <dgm:pt modelId="{1D1892D0-001F-4DE4-9702-2F687E878652}" type="pres">
      <dgm:prSet presAssocID="{C4C68D47-6C05-430D-B2BB-4DF40249D1C8}" presName="parSpace" presStyleCnt="0"/>
      <dgm:spPr/>
    </dgm:pt>
    <dgm:pt modelId="{990A7A0C-B41A-4419-A866-35234C7FFC15}" type="pres">
      <dgm:prSet presAssocID="{B84A483C-8C7A-467F-9402-76FB56BB9334}" presName="parTxOnly" presStyleLbl="node1" presStyleIdx="1" presStyleCnt="5">
        <dgm:presLayoutVars>
          <dgm:bulletEnabled val="1"/>
        </dgm:presLayoutVars>
      </dgm:prSet>
      <dgm:spPr/>
    </dgm:pt>
    <dgm:pt modelId="{F563F8B3-748C-4350-A623-3A2D66703665}" type="pres">
      <dgm:prSet presAssocID="{E3CE133B-2E83-4034-9BC8-5DAF3A93F8E6}" presName="parSpace" presStyleCnt="0"/>
      <dgm:spPr/>
    </dgm:pt>
    <dgm:pt modelId="{4FFB7805-90AF-4CEB-990E-1D73E63DDF92}" type="pres">
      <dgm:prSet presAssocID="{AF82759C-28D6-4836-80E6-32E75DBA6BEC}" presName="parTxOnly" presStyleLbl="node1" presStyleIdx="2" presStyleCnt="5" custScaleX="87850">
        <dgm:presLayoutVars>
          <dgm:bulletEnabled val="1"/>
        </dgm:presLayoutVars>
      </dgm:prSet>
      <dgm:spPr/>
    </dgm:pt>
    <dgm:pt modelId="{51D4E720-4D75-44F3-9D0D-0094C574D56F}" type="pres">
      <dgm:prSet presAssocID="{5D6786F8-8F50-4135-807C-FEE331EA39C0}" presName="parSpace" presStyleCnt="0"/>
      <dgm:spPr/>
    </dgm:pt>
    <dgm:pt modelId="{0AC2C700-702F-49D6-9225-5B05BD09C615}" type="pres">
      <dgm:prSet presAssocID="{EBAC33B6-45BB-446E-97E3-765090352BC8}" presName="parTxOnly" presStyleLbl="node1" presStyleIdx="3" presStyleCnt="5">
        <dgm:presLayoutVars>
          <dgm:bulletEnabled val="1"/>
        </dgm:presLayoutVars>
      </dgm:prSet>
      <dgm:spPr/>
    </dgm:pt>
    <dgm:pt modelId="{6BA7BB69-9802-4357-8CCF-70E7DDCB03AD}" type="pres">
      <dgm:prSet presAssocID="{5F35024E-331D-4FD0-BBEA-03AD3DA780C1}" presName="parSpace" presStyleCnt="0"/>
      <dgm:spPr/>
    </dgm:pt>
    <dgm:pt modelId="{044ECF24-7A69-421E-8F22-971D5D1EA009}" type="pres">
      <dgm:prSet presAssocID="{0D666DB7-7103-48A5-A93D-88BDD0F4F3C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557C205-1E1A-4A5F-94D6-8AE66D151CEE}" type="presOf" srcId="{EBAC33B6-45BB-446E-97E3-765090352BC8}" destId="{0AC2C700-702F-49D6-9225-5B05BD09C615}" srcOrd="0" destOrd="0" presId="urn:microsoft.com/office/officeart/2005/8/layout/hChevron3"/>
    <dgm:cxn modelId="{AA26B810-140F-4570-A355-49938888B02F}" type="presOf" srcId="{E0279489-35F1-4FE9-A388-0BFA4D467938}" destId="{47A0EE05-7558-49E7-98B8-E825A4AAEA9F}" srcOrd="0" destOrd="0" presId="urn:microsoft.com/office/officeart/2005/8/layout/hChevron3"/>
    <dgm:cxn modelId="{0E3F8624-B978-4078-9E9B-197A020B638E}" type="presOf" srcId="{0D666DB7-7103-48A5-A93D-88BDD0F4F3C7}" destId="{044ECF24-7A69-421E-8F22-971D5D1EA009}" srcOrd="0" destOrd="0" presId="urn:microsoft.com/office/officeart/2005/8/layout/hChevron3"/>
    <dgm:cxn modelId="{39C00B2B-03FA-4C27-977A-38CB84D5CCE4}" srcId="{E0279489-35F1-4FE9-A388-0BFA4D467938}" destId="{AF82759C-28D6-4836-80E6-32E75DBA6BEC}" srcOrd="2" destOrd="0" parTransId="{74A04057-9E74-4850-85BB-54D55EC9D2B2}" sibTransId="{5D6786F8-8F50-4135-807C-FEE331EA39C0}"/>
    <dgm:cxn modelId="{EB7F5E4C-7E51-4E27-9783-960B733064B2}" type="presOf" srcId="{07B7A120-59E3-4FA4-86C6-6C83D8A1FE8F}" destId="{2447D536-7CA8-4CD2-8C0B-D08828B0D549}" srcOrd="0" destOrd="0" presId="urn:microsoft.com/office/officeart/2005/8/layout/hChevron3"/>
    <dgm:cxn modelId="{C844097A-DCBA-498B-A58D-CF11C0C89409}" type="presOf" srcId="{B84A483C-8C7A-467F-9402-76FB56BB9334}" destId="{990A7A0C-B41A-4419-A866-35234C7FFC15}" srcOrd="0" destOrd="0" presId="urn:microsoft.com/office/officeart/2005/8/layout/hChevron3"/>
    <dgm:cxn modelId="{47B7805A-0810-4C65-93EF-C7A33AF7EFFE}" srcId="{E0279489-35F1-4FE9-A388-0BFA4D467938}" destId="{B84A483C-8C7A-467F-9402-76FB56BB9334}" srcOrd="1" destOrd="0" parTransId="{DCB01495-4DCC-4ED0-9718-15D813C01C37}" sibTransId="{E3CE133B-2E83-4034-9BC8-5DAF3A93F8E6}"/>
    <dgm:cxn modelId="{41CCB782-4B88-42AB-BAAD-2F34BE1F80E0}" srcId="{E0279489-35F1-4FE9-A388-0BFA4D467938}" destId="{EBAC33B6-45BB-446E-97E3-765090352BC8}" srcOrd="3" destOrd="0" parTransId="{58E7E5CE-6F8A-49DC-A049-1D9C5C6CDB62}" sibTransId="{5F35024E-331D-4FD0-BBEA-03AD3DA780C1}"/>
    <dgm:cxn modelId="{48B4D6A5-5811-4D2C-A91F-DA8B95C2C393}" srcId="{E0279489-35F1-4FE9-A388-0BFA4D467938}" destId="{07B7A120-59E3-4FA4-86C6-6C83D8A1FE8F}" srcOrd="0" destOrd="0" parTransId="{4B7C8F43-FEA0-4148-BB03-5625E822DA4B}" sibTransId="{C4C68D47-6C05-430D-B2BB-4DF40249D1C8}"/>
    <dgm:cxn modelId="{12ED6CB4-F38E-4142-AB6B-709743796295}" type="presOf" srcId="{AF82759C-28D6-4836-80E6-32E75DBA6BEC}" destId="{4FFB7805-90AF-4CEB-990E-1D73E63DDF92}" srcOrd="0" destOrd="0" presId="urn:microsoft.com/office/officeart/2005/8/layout/hChevron3"/>
    <dgm:cxn modelId="{C9B2CFB4-335D-4162-8BFD-4121C50871DA}" srcId="{E0279489-35F1-4FE9-A388-0BFA4D467938}" destId="{0D666DB7-7103-48A5-A93D-88BDD0F4F3C7}" srcOrd="4" destOrd="0" parTransId="{DF936063-0C7D-4650-AD3E-355D032244E1}" sibTransId="{C78116D9-3F3F-487B-ABEC-5839A99DDB6F}"/>
    <dgm:cxn modelId="{B8393C81-11EB-41B8-942B-9400B6D1AB42}" type="presParOf" srcId="{47A0EE05-7558-49E7-98B8-E825A4AAEA9F}" destId="{2447D536-7CA8-4CD2-8C0B-D08828B0D549}" srcOrd="0" destOrd="0" presId="urn:microsoft.com/office/officeart/2005/8/layout/hChevron3"/>
    <dgm:cxn modelId="{A5C8769C-4825-402B-A416-F8B6A1643596}" type="presParOf" srcId="{47A0EE05-7558-49E7-98B8-E825A4AAEA9F}" destId="{1D1892D0-001F-4DE4-9702-2F687E878652}" srcOrd="1" destOrd="0" presId="urn:microsoft.com/office/officeart/2005/8/layout/hChevron3"/>
    <dgm:cxn modelId="{7B2F8352-8244-4327-B618-AEE43975DC18}" type="presParOf" srcId="{47A0EE05-7558-49E7-98B8-E825A4AAEA9F}" destId="{990A7A0C-B41A-4419-A866-35234C7FFC15}" srcOrd="2" destOrd="0" presId="urn:microsoft.com/office/officeart/2005/8/layout/hChevron3"/>
    <dgm:cxn modelId="{F426F736-6E55-4A7A-9911-00578B429628}" type="presParOf" srcId="{47A0EE05-7558-49E7-98B8-E825A4AAEA9F}" destId="{F563F8B3-748C-4350-A623-3A2D66703665}" srcOrd="3" destOrd="0" presId="urn:microsoft.com/office/officeart/2005/8/layout/hChevron3"/>
    <dgm:cxn modelId="{B76C9680-D765-4C83-921C-B1541BCED829}" type="presParOf" srcId="{47A0EE05-7558-49E7-98B8-E825A4AAEA9F}" destId="{4FFB7805-90AF-4CEB-990E-1D73E63DDF92}" srcOrd="4" destOrd="0" presId="urn:microsoft.com/office/officeart/2005/8/layout/hChevron3"/>
    <dgm:cxn modelId="{64A846B3-C587-43BC-AF77-9D33C3088BFD}" type="presParOf" srcId="{47A0EE05-7558-49E7-98B8-E825A4AAEA9F}" destId="{51D4E720-4D75-44F3-9D0D-0094C574D56F}" srcOrd="5" destOrd="0" presId="urn:microsoft.com/office/officeart/2005/8/layout/hChevron3"/>
    <dgm:cxn modelId="{019D9E87-CEB7-49BC-ACBE-586FA6AA1669}" type="presParOf" srcId="{47A0EE05-7558-49E7-98B8-E825A4AAEA9F}" destId="{0AC2C700-702F-49D6-9225-5B05BD09C615}" srcOrd="6" destOrd="0" presId="urn:microsoft.com/office/officeart/2005/8/layout/hChevron3"/>
    <dgm:cxn modelId="{38A86597-49A4-4C6F-AB0D-BE9E64FDA137}" type="presParOf" srcId="{47A0EE05-7558-49E7-98B8-E825A4AAEA9F}" destId="{6BA7BB69-9802-4357-8CCF-70E7DDCB03AD}" srcOrd="7" destOrd="0" presId="urn:microsoft.com/office/officeart/2005/8/layout/hChevron3"/>
    <dgm:cxn modelId="{A9FD815F-31D3-4353-B152-4BAE276748A4}" type="presParOf" srcId="{47A0EE05-7558-49E7-98B8-E825A4AAEA9F}" destId="{044ECF24-7A69-421E-8F22-971D5D1EA009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7D536-7CA8-4CD2-8C0B-D08828B0D549}">
      <dsp:nvSpPr>
        <dsp:cNvPr id="0" name=""/>
        <dsp:cNvSpPr/>
      </dsp:nvSpPr>
      <dsp:spPr>
        <a:xfrm>
          <a:off x="5332" y="562153"/>
          <a:ext cx="1936588" cy="882292"/>
        </a:xfrm>
        <a:prstGeom prst="homePlate">
          <a:avLst/>
        </a:prstGeom>
        <a:solidFill>
          <a:srgbClr val="B1C4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i="1" kern="1200" dirty="0" err="1">
              <a:solidFill>
                <a:schemeClr val="bg2">
                  <a:lumMod val="25000"/>
                </a:schemeClr>
              </a:solidFill>
            </a:rPr>
            <a:t>Seiri</a:t>
          </a:r>
          <a:endParaRPr lang="es-MX" sz="1900" b="1" i="1" kern="1200" dirty="0">
            <a:solidFill>
              <a:schemeClr val="bg2">
                <a:lumMod val="25000"/>
              </a:schemeClr>
            </a:solidFill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>
              <a:solidFill>
                <a:schemeClr val="bg2">
                  <a:lumMod val="25000"/>
                </a:schemeClr>
              </a:solidFill>
            </a:rPr>
            <a:t>Clasificación</a:t>
          </a:r>
        </a:p>
      </dsp:txBody>
      <dsp:txXfrm>
        <a:off x="5332" y="562153"/>
        <a:ext cx="1716015" cy="882292"/>
      </dsp:txXfrm>
    </dsp:sp>
    <dsp:sp modelId="{990A7A0C-B41A-4419-A866-35234C7FFC15}">
      <dsp:nvSpPr>
        <dsp:cNvPr id="0" name=""/>
        <dsp:cNvSpPr/>
      </dsp:nvSpPr>
      <dsp:spPr>
        <a:xfrm>
          <a:off x="1500774" y="562153"/>
          <a:ext cx="2205732" cy="882292"/>
        </a:xfrm>
        <a:prstGeom prst="chevron">
          <a:avLst/>
        </a:prstGeom>
        <a:solidFill>
          <a:srgbClr val="94AF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i="1" kern="1200" dirty="0" err="1">
              <a:solidFill>
                <a:schemeClr val="bg2">
                  <a:lumMod val="25000"/>
                </a:schemeClr>
              </a:solidFill>
            </a:rPr>
            <a:t>Seiton</a:t>
          </a:r>
          <a:endParaRPr lang="es-MX" sz="1900" b="1" i="1" kern="1200" dirty="0">
            <a:solidFill>
              <a:schemeClr val="bg2">
                <a:lumMod val="25000"/>
              </a:schemeClr>
            </a:solidFill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u="none" kern="1200" dirty="0">
              <a:solidFill>
                <a:schemeClr val="bg2">
                  <a:lumMod val="25000"/>
                </a:schemeClr>
              </a:solidFill>
            </a:rPr>
            <a:t>Orden</a:t>
          </a:r>
        </a:p>
      </dsp:txBody>
      <dsp:txXfrm>
        <a:off x="1941920" y="562153"/>
        <a:ext cx="1323440" cy="882292"/>
      </dsp:txXfrm>
    </dsp:sp>
    <dsp:sp modelId="{4FFB7805-90AF-4CEB-990E-1D73E63DDF92}">
      <dsp:nvSpPr>
        <dsp:cNvPr id="0" name=""/>
        <dsp:cNvSpPr/>
      </dsp:nvSpPr>
      <dsp:spPr>
        <a:xfrm>
          <a:off x="3265360" y="562153"/>
          <a:ext cx="1937735" cy="882292"/>
        </a:xfrm>
        <a:prstGeom prst="chevron">
          <a:avLst/>
        </a:prstGeom>
        <a:solidFill>
          <a:srgbClr val="6E92D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i="1" kern="1200" dirty="0" err="1">
              <a:solidFill>
                <a:schemeClr val="bg2">
                  <a:lumMod val="25000"/>
                </a:schemeClr>
              </a:solidFill>
            </a:rPr>
            <a:t>Seiso</a:t>
          </a:r>
          <a:endParaRPr lang="es-MX" sz="1900" b="1" i="1" kern="1200" dirty="0">
            <a:solidFill>
              <a:schemeClr val="bg2">
                <a:lumMod val="25000"/>
              </a:schemeClr>
            </a:solidFill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 dirty="0">
              <a:solidFill>
                <a:schemeClr val="bg2">
                  <a:lumMod val="25000"/>
                </a:schemeClr>
              </a:solidFill>
            </a:rPr>
            <a:t>Limpieza</a:t>
          </a:r>
        </a:p>
      </dsp:txBody>
      <dsp:txXfrm>
        <a:off x="3706506" y="562153"/>
        <a:ext cx="1055443" cy="882292"/>
      </dsp:txXfrm>
    </dsp:sp>
    <dsp:sp modelId="{0AC2C700-702F-49D6-9225-5B05BD09C615}">
      <dsp:nvSpPr>
        <dsp:cNvPr id="0" name=""/>
        <dsp:cNvSpPr/>
      </dsp:nvSpPr>
      <dsp:spPr>
        <a:xfrm>
          <a:off x="4761949" y="562153"/>
          <a:ext cx="2205732" cy="882292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i="1" kern="1200" dirty="0" err="1"/>
            <a:t>Seiketsu</a:t>
          </a:r>
          <a:endParaRPr lang="es-MX" sz="1900" b="1" i="1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 dirty="0"/>
            <a:t>Estandarizar</a:t>
          </a:r>
        </a:p>
      </dsp:txBody>
      <dsp:txXfrm>
        <a:off x="5203095" y="562153"/>
        <a:ext cx="1323440" cy="882292"/>
      </dsp:txXfrm>
    </dsp:sp>
    <dsp:sp modelId="{044ECF24-7A69-421E-8F22-971D5D1EA009}">
      <dsp:nvSpPr>
        <dsp:cNvPr id="0" name=""/>
        <dsp:cNvSpPr/>
      </dsp:nvSpPr>
      <dsp:spPr>
        <a:xfrm>
          <a:off x="6526535" y="562153"/>
          <a:ext cx="2205732" cy="882292"/>
        </a:xfrm>
        <a:prstGeom prst="chevron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i="1" kern="1200" dirty="0" err="1"/>
            <a:t>Shitsuke</a:t>
          </a:r>
          <a:endParaRPr lang="es-MX" sz="1900" b="1" i="1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 dirty="0"/>
            <a:t>Disciplina</a:t>
          </a:r>
        </a:p>
      </dsp:txBody>
      <dsp:txXfrm>
        <a:off x="6967681" y="562153"/>
        <a:ext cx="1323440" cy="882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B2E3529-C31E-42FB-98B8-BB2F8C88E166}" type="datetimeFigureOut">
              <a:rPr lang="es-MX"/>
              <a:pPr>
                <a:defRPr/>
              </a:pPr>
              <a:t>19/06/2019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4F4CA2-AAAA-4079-A2C4-1FDDBAE037A6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8" y="2054225"/>
            <a:ext cx="9172576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2F885-BBB9-4B59-B50B-903A159B5FC3}" type="datetime1">
              <a:rPr lang="es-MX"/>
              <a:pPr>
                <a:defRPr/>
              </a:pPr>
              <a:t>19/06/2019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F5668-4960-4C32-B06B-523D32AF9EC1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26188"/>
            <a:ext cx="91440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3 CuadroTexto"/>
          <p:cNvSpPr txBox="1">
            <a:spLocks noChangeArrowheads="1"/>
          </p:cNvSpPr>
          <p:nvPr userDrawn="1"/>
        </p:nvSpPr>
        <p:spPr bwMode="auto">
          <a:xfrm>
            <a:off x="3349625" y="6626225"/>
            <a:ext cx="2376488" cy="3175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fontAlgn="auto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s-MX" altLang="es-MX" sz="1400" dirty="0">
                <a:solidFill>
                  <a:schemeClr val="bg1"/>
                </a:solidFill>
                <a:latin typeface="Myriad Pro" panose="020B0503030403020204" pitchFamily="34" charset="0"/>
                <a:cs typeface="+mn-cs"/>
              </a:rPr>
              <a:t>www.ccscontactcenter.com</a:t>
            </a:r>
          </a:p>
        </p:txBody>
      </p:sp>
      <p:pic>
        <p:nvPicPr>
          <p:cNvPr id="6" name="Imagen 8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4963" y="111125"/>
            <a:ext cx="97472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B398E-6343-4766-81E1-217D88695F90}" type="datetime1">
              <a:rPr lang="es-MX"/>
              <a:pPr>
                <a:defRPr/>
              </a:pPr>
              <a:t>19/06/2019</a:t>
            </a:fld>
            <a:endParaRPr lang="es-MX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921500" y="6443663"/>
            <a:ext cx="2057400" cy="365125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1BDB756-19A1-4B32-92AA-EB5072BD8BAE}" type="slidenum">
              <a:rPr lang="es-MX"/>
              <a:pPr>
                <a:defRPr/>
              </a:pPr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575" y="2054225"/>
            <a:ext cx="9172575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6 Imagen" descr="direcc.png"/>
          <p:cNvPicPr>
            <a:picLocks noChangeAspect="1"/>
          </p:cNvPicPr>
          <p:nvPr userDrawn="1"/>
        </p:nvPicPr>
        <p:blipFill>
          <a:blip r:embed="rId3" cstate="print"/>
          <a:srcRect l="17307" t="81758" r="52049"/>
          <a:stretch>
            <a:fillRect/>
          </a:stretch>
        </p:blipFill>
        <p:spPr bwMode="auto">
          <a:xfrm>
            <a:off x="3028950" y="3398838"/>
            <a:ext cx="2532063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6 Imagen" descr="direcc.png"/>
          <p:cNvPicPr>
            <a:picLocks noChangeAspect="1"/>
          </p:cNvPicPr>
          <p:nvPr userDrawn="1"/>
        </p:nvPicPr>
        <p:blipFill>
          <a:blip r:embed="rId3" cstate="print"/>
          <a:srcRect l="2" t="44337" r="33559" b="39540"/>
          <a:stretch>
            <a:fillRect/>
          </a:stretch>
        </p:blipFill>
        <p:spPr bwMode="auto">
          <a:xfrm>
            <a:off x="2466975" y="2308225"/>
            <a:ext cx="42005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uadroTexto 6"/>
          <p:cNvSpPr txBox="1"/>
          <p:nvPr userDrawn="1"/>
        </p:nvSpPr>
        <p:spPr>
          <a:xfrm>
            <a:off x="3000375" y="1136650"/>
            <a:ext cx="311467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6000" dirty="0">
                <a:solidFill>
                  <a:srgbClr val="6E6F71"/>
                </a:solidFill>
                <a:latin typeface="Myriad Pro" panose="020B0503030403020204" pitchFamily="34" charset="0"/>
                <a:cs typeface="+mn-cs"/>
              </a:rPr>
              <a:t>GRACIAS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52F40-118A-4FEC-A9E8-169A3F8FB6B5}" type="datetime1">
              <a:rPr lang="es-MX"/>
              <a:pPr>
                <a:defRPr/>
              </a:pPr>
              <a:t>19/06/2019</a:t>
            </a:fld>
            <a:endParaRPr lang="es-MX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575" y="2054225"/>
            <a:ext cx="9172575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6 Imagen" descr="direcc.png"/>
          <p:cNvPicPr>
            <a:picLocks noChangeAspect="1"/>
          </p:cNvPicPr>
          <p:nvPr userDrawn="1"/>
        </p:nvPicPr>
        <p:blipFill>
          <a:blip r:embed="rId3" cstate="print"/>
          <a:srcRect l="17307" t="81758" r="52049"/>
          <a:stretch>
            <a:fillRect/>
          </a:stretch>
        </p:blipFill>
        <p:spPr bwMode="auto">
          <a:xfrm>
            <a:off x="3028950" y="3398838"/>
            <a:ext cx="2532063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6 Imagen" descr="direcc.png"/>
          <p:cNvPicPr>
            <a:picLocks noChangeAspect="1"/>
          </p:cNvPicPr>
          <p:nvPr userDrawn="1"/>
        </p:nvPicPr>
        <p:blipFill>
          <a:blip r:embed="rId3" cstate="print"/>
          <a:srcRect l="2" t="44337" r="33559" b="39540"/>
          <a:stretch>
            <a:fillRect/>
          </a:stretch>
        </p:blipFill>
        <p:spPr bwMode="auto">
          <a:xfrm>
            <a:off x="2466975" y="2308225"/>
            <a:ext cx="42005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6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8AA31-CEE2-48B6-934D-1FBEB0CBBDF9}" type="datetime1">
              <a:rPr lang="es-MX"/>
              <a:pPr>
                <a:defRPr/>
              </a:pPr>
              <a:t>19/06/2019</a:t>
            </a:fld>
            <a:endParaRPr lang="es-MX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9392C1F-2F71-4C41-8573-0595A2139449}" type="datetime1">
              <a:rPr lang="es-MX"/>
              <a:pPr>
                <a:defRPr/>
              </a:pPr>
              <a:t>19/06/2019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4E9409E-0B9D-41AF-BEBE-D781CB92830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Metodolog&#237;a%205S..mp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image" Target="../media/image6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hyperlink" Target="http://www.google.com.mx/url?sa=i&amp;rct=j&amp;q=&amp;esrc=s&amp;source=images&amp;cd=&amp;cad=rja&amp;uact=8&amp;ved=0CAcQjRxqFQoTCLHr5NO328cCFYZWkgodMywNXw&amp;url=http://yucatan.com.mx/temas/universitarios-temas/las-redes-sociales-como-una-herramienta-escolar&amp;psig=AFQjCNELnEQHOPqIL1NjhqJuz98huJaVCA&amp;ust=1441389268327052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google.com.mx/url?sa=i&amp;rct=j&amp;q=&amp;esrc=s&amp;source=images&amp;cd=&amp;cad=rja&amp;uact=8&amp;ved=0CAcQjRxqFQoTCJ3qzPLl28cCFYNMkgod7TEPTA&amp;url=http://www.taringa.net/comunidades/harenchi/9074062/Torneo-3-Torneo-De-Logos-Resultados.html&amp;bvm=bv.101800829,d.aWw&amp;psig=AFQjCNF52u8igBb5R4kEMgVPGSYTOg-U6w&amp;ust=144140167354241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redondeado 16"/>
          <p:cNvSpPr/>
          <p:nvPr/>
        </p:nvSpPr>
        <p:spPr>
          <a:xfrm>
            <a:off x="134938" y="1865313"/>
            <a:ext cx="8589962" cy="12493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44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800" b="1" dirty="0">
                <a:solidFill>
                  <a:srgbClr val="6E6F71"/>
                </a:solidFill>
                <a:latin typeface="Myriad Pro" panose="020B0503030403020204" pitchFamily="34" charset="0"/>
              </a:rPr>
              <a:t>Centro de Contacto Soluciones a tu medida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4800" b="1" dirty="0">
              <a:solidFill>
                <a:srgbClr val="6E6F71"/>
              </a:solidFill>
              <a:latin typeface="Myriad Pro" panose="020B0503030403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800" b="1" dirty="0">
                <a:solidFill>
                  <a:srgbClr val="FF0000"/>
                </a:solidFill>
                <a:latin typeface="Myriad Pro" panose="020B0503030403020204" pitchFamily="34" charset="0"/>
              </a:rPr>
              <a:t>Inducción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60423-13A3-4CC7-9DBE-6C17A722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10</a:t>
            </a:fld>
            <a:endParaRPr lang="es-MX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A920887-D962-4584-9F20-9D92EB649CF4}"/>
              </a:ext>
            </a:extLst>
          </p:cNvPr>
          <p:cNvSpPr txBox="1">
            <a:spLocks/>
          </p:cNvSpPr>
          <p:nvPr/>
        </p:nvSpPr>
        <p:spPr bwMode="auto">
          <a:xfrm>
            <a:off x="3949700" y="2341441"/>
            <a:ext cx="50292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9pPr>
          </a:lstStyle>
          <a:p>
            <a:r>
              <a:rPr lang="es-MX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CERTIFICACIONES</a:t>
            </a:r>
          </a:p>
        </p:txBody>
      </p:sp>
      <p:pic>
        <p:nvPicPr>
          <p:cNvPr id="6" name="Picture 2" descr="Resultado de imagen para empresario dibujo">
            <a:extLst>
              <a:ext uri="{FF2B5EF4-FFF2-40B4-BE49-F238E27FC236}">
                <a16:creationId xmlns:a16="http://schemas.microsoft.com/office/drawing/2014/main" id="{E2FE2DB9-B180-4B92-86A9-69B5611D4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556" y1="83684" x2="74556" y2="83684"/>
                        <a14:foregroundMark x1="74333" y1="81140" x2="75333" y2="85351"/>
                        <a14:foregroundMark x1="73889" y1="81140" x2="73889" y2="81140"/>
                        <a14:backgroundMark x1="29667" y1="54474" x2="29667" y2="54474"/>
                        <a14:backgroundMark x1="31111" y1="56491" x2="31111" y2="56491"/>
                        <a14:backgroundMark x1="30778" y1="56754" x2="30778" y2="56754"/>
                        <a14:backgroundMark x1="30333" y1="56842" x2="30333" y2="56842"/>
                        <a14:backgroundMark x1="31667" y1="56754" x2="31667" y2="56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8166" r="13186" b="10603"/>
          <a:stretch/>
        </p:blipFill>
        <p:spPr bwMode="auto">
          <a:xfrm>
            <a:off x="464234" y="643597"/>
            <a:ext cx="3713871" cy="557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F4E922-CBE5-4A25-8945-B2FA0E7C4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s-MX" sz="2200" dirty="0"/>
              <a:t>Las normas ISO son un conjunto de normas orientadas a ordenar la gestión de una empresa en sus distintos ámbitos.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820150-2919-4897-B269-D1060812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11</a:t>
            </a:fld>
            <a:endParaRPr lang="es-MX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89FA65E-8E4C-4F5E-8E37-2C42AFC7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la Norma ISO?</a:t>
            </a:r>
          </a:p>
        </p:txBody>
      </p:sp>
      <p:sp>
        <p:nvSpPr>
          <p:cNvPr id="7" name="AutoShape 2" descr="Resultado de imagen para iso 9001">
            <a:extLst>
              <a:ext uri="{FF2B5EF4-FFF2-40B4-BE49-F238E27FC236}">
                <a16:creationId xmlns:a16="http://schemas.microsoft.com/office/drawing/2014/main" id="{DDF8296F-B50E-4D94-9C84-4397B69ECF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8" name="Picture 4" descr="Resultado de imagen para iso 9001">
            <a:extLst>
              <a:ext uri="{FF2B5EF4-FFF2-40B4-BE49-F238E27FC236}">
                <a16:creationId xmlns:a16="http://schemas.microsoft.com/office/drawing/2014/main" id="{49571505-5D17-43F0-B293-851617DAC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84" y="3292424"/>
            <a:ext cx="2407303" cy="240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iso 27001">
            <a:extLst>
              <a:ext uri="{FF2B5EF4-FFF2-40B4-BE49-F238E27FC236}">
                <a16:creationId xmlns:a16="http://schemas.microsoft.com/office/drawing/2014/main" id="{D39EB7E4-DE75-4826-B825-9B146DE7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67" y="2989127"/>
            <a:ext cx="3223149" cy="330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8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F4814F-8F21-49EC-AAFB-56FD83FB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12</a:t>
            </a:fld>
            <a:endParaRPr lang="es-MX" dirty="0"/>
          </a:p>
        </p:txBody>
      </p:sp>
      <p:pic>
        <p:nvPicPr>
          <p:cNvPr id="6" name="videoplayback">
            <a:hlinkClick r:id="" action="ppaction://media"/>
            <a:extLst>
              <a:ext uri="{FF2B5EF4-FFF2-40B4-BE49-F238E27FC236}">
                <a16:creationId xmlns:a16="http://schemas.microsoft.com/office/drawing/2014/main" id="{4CD8D690-ED9E-4CAC-A323-5199CC3BB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50" y="1714500"/>
            <a:ext cx="6057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38E0F-4C49-4236-A75E-F89978CB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la Norma ISO 9001-2015?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2C008A-4C18-4913-B073-1186E92BC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MX" dirty="0"/>
              <a:t>La norma </a:t>
            </a:r>
            <a:r>
              <a:rPr lang="es-MX" b="1" dirty="0"/>
              <a:t>ISO 9001:2015</a:t>
            </a:r>
            <a:r>
              <a:rPr lang="es-MX" dirty="0"/>
              <a:t> es una regla que estandariza el sistema de control de calidad de las organizaciones. ISO (Organización Internacional de Estandarización) es una entidad que reúne a representantes de diversos países para desarrollar normas de estandarización en diferentes áreas de actuación.</a:t>
            </a:r>
          </a:p>
          <a:p>
            <a:pPr algn="just"/>
            <a:r>
              <a:rPr lang="es-MX" dirty="0"/>
              <a:t>La certificación de la norma ISO 9001:2015 puede ser muy ventajoso para una empresa. Para mantener el sello, las compañías deben seguir una </a:t>
            </a:r>
            <a:r>
              <a:rPr lang="es-MX" b="1" dirty="0"/>
              <a:t>serie de reglas. </a:t>
            </a:r>
            <a:r>
              <a:rPr lang="es-MX" dirty="0"/>
              <a:t>Frente a potenciales socios, es más seguro hacer negocios con una empresa que tiene un sistema de gestión de acuerdo con la norma.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3E24D7-6E99-4DFD-9F10-38A9972B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6717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EF062-8B7E-40E3-BF3E-C91E459D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la Norma ISO 27001-2013?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71EA9A-753C-477D-AB33-27D65F820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MX" dirty="0"/>
              <a:t>ISO 27001 es una norma internacional emitida por la Organización Internacional de Normalización (ISO) y describe cómo gestionar la seguridad de la información en una empresa.</a:t>
            </a:r>
          </a:p>
          <a:p>
            <a:pPr algn="just"/>
            <a:r>
              <a:rPr lang="es-MX" dirty="0"/>
              <a:t>El eje central de ISO 27001 es proteger la confidencialidad, integridad y disponibilidad de la información en una empresa. Esto lo hace investigando cuáles son los potenciales problemas que podrían afectar la información (es decir, la evaluación de riesgos) y luego definiendo lo que es necesario hacer para evitar que estos problemas se produzcan (es decir, mitigación o tratamiento del riesgo).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3263FC-B22B-4220-97E6-2A0C273C4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074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15</a:t>
            </a:fld>
            <a:endParaRPr lang="es-MX" dirty="0"/>
          </a:p>
        </p:txBody>
      </p:sp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9" y="877599"/>
            <a:ext cx="8497640" cy="5149128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508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6D4411-1D26-463E-B986-48AEB50372DB}" type="slidenum">
              <a:rPr lang="es-MX" smtClean="0"/>
              <a:pPr>
                <a:defRPr/>
              </a:pPr>
              <a:t>16</a:t>
            </a:fld>
            <a:endParaRPr lang="es-MX" dirty="0"/>
          </a:p>
        </p:txBody>
      </p:sp>
      <p:sp>
        <p:nvSpPr>
          <p:cNvPr id="8" name="7 CuadroTexto"/>
          <p:cNvSpPr txBox="1"/>
          <p:nvPr/>
        </p:nvSpPr>
        <p:spPr>
          <a:xfrm>
            <a:off x="611779" y="3171734"/>
            <a:ext cx="2993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Evita compartir información confidencial CCS.	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068390" y="2977970"/>
            <a:ext cx="256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Evitar compartir usuarios y contraseñas.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104542" y="5833292"/>
            <a:ext cx="2997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Dispositivos móviles no están permitidos en operación.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5419639" y="5707382"/>
            <a:ext cx="2026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Evita descargar y/o instalar software</a:t>
            </a:r>
          </a:p>
        </p:txBody>
      </p:sp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406400" y="208960"/>
            <a:ext cx="8229600" cy="757691"/>
          </a:xfrm>
        </p:spPr>
        <p:txBody>
          <a:bodyPr>
            <a:normAutofit/>
          </a:bodyPr>
          <a:lstStyle/>
          <a:p>
            <a:pPr eaLnBrk="1" hangingPunct="1"/>
            <a:r>
              <a:rPr lang="es-MX" sz="2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SEGURIDAD EN LA INFORMACIÓN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026" y="1304331"/>
            <a:ext cx="2120129" cy="17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8198" y="1384664"/>
            <a:ext cx="1777673" cy="1489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9616" y="4096858"/>
            <a:ext cx="1619795" cy="168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60281" y="3990192"/>
            <a:ext cx="1809478" cy="1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967F7-8B98-4575-9584-18E8BAB51541}" type="slidenum">
              <a:rPr lang="es-MX" smtClean="0"/>
              <a:pPr>
                <a:defRPr/>
              </a:pPr>
              <a:t>17</a:t>
            </a:fld>
            <a:endParaRPr lang="es-MX" dirty="0"/>
          </a:p>
        </p:txBody>
      </p:sp>
      <p:sp>
        <p:nvSpPr>
          <p:cNvPr id="8" name="7 CuadroTexto"/>
          <p:cNvSpPr txBox="1"/>
          <p:nvPr/>
        </p:nvSpPr>
        <p:spPr>
          <a:xfrm>
            <a:off x="6507298" y="3057982"/>
            <a:ext cx="1628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Mantén equipos bloqueados 	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665876" y="5690689"/>
            <a:ext cx="16912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Lugar de trabajo limpio</a:t>
            </a:r>
          </a:p>
        </p:txBody>
      </p:sp>
      <p:sp>
        <p:nvSpPr>
          <p:cNvPr id="2054" name="AutoShape 6" descr="Resultado de imagen para chismosos caricatur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" name="38 CuadroTexto"/>
          <p:cNvSpPr txBox="1"/>
          <p:nvPr/>
        </p:nvSpPr>
        <p:spPr>
          <a:xfrm>
            <a:off x="5520525" y="5704841"/>
            <a:ext cx="21212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Firmar convenio de confidencialidad	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135" y="1292082"/>
            <a:ext cx="1710555" cy="168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4" name="Título 1"/>
          <p:cNvSpPr>
            <a:spLocks noGrp="1"/>
          </p:cNvSpPr>
          <p:nvPr>
            <p:ph type="title"/>
          </p:nvPr>
        </p:nvSpPr>
        <p:spPr>
          <a:xfrm>
            <a:off x="406400" y="274275"/>
            <a:ext cx="8229600" cy="666251"/>
          </a:xfrm>
        </p:spPr>
        <p:txBody>
          <a:bodyPr>
            <a:normAutofit/>
          </a:bodyPr>
          <a:lstStyle/>
          <a:p>
            <a:pPr eaLnBrk="1" hangingPunct="1"/>
            <a:r>
              <a:rPr lang="es-MX" sz="2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SEGURIDAD EN LA INFORMACIÓN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253" y="3931921"/>
            <a:ext cx="2231442" cy="16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9634" y="3918857"/>
            <a:ext cx="1727132" cy="161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176" y="1594757"/>
            <a:ext cx="2091101" cy="1802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41 CuadroTexto"/>
          <p:cNvSpPr txBox="1"/>
          <p:nvPr/>
        </p:nvSpPr>
        <p:spPr>
          <a:xfrm>
            <a:off x="2076995" y="1742440"/>
            <a:ext cx="2690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No debes enviar información confidencial a través de medios multiplataforma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18</a:t>
            </a:fld>
            <a:endParaRPr lang="es-MX" dirty="0"/>
          </a:p>
        </p:txBody>
      </p:sp>
      <p:sp>
        <p:nvSpPr>
          <p:cNvPr id="18" name="17 CuadroTexto"/>
          <p:cNvSpPr txBox="1"/>
          <p:nvPr/>
        </p:nvSpPr>
        <p:spPr>
          <a:xfrm>
            <a:off x="5927814" y="2099551"/>
            <a:ext cx="2626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Debes portar identificación en lugar visible</a:t>
            </a:r>
          </a:p>
        </p:txBody>
      </p:sp>
      <p:sp>
        <p:nvSpPr>
          <p:cNvPr id="34820" name="AutoShape 4" descr="Resultado de imagen para no usar cama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" name="19 CuadroTexto"/>
          <p:cNvSpPr txBox="1"/>
          <p:nvPr/>
        </p:nvSpPr>
        <p:spPr>
          <a:xfrm>
            <a:off x="555715" y="2585828"/>
            <a:ext cx="27562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No hacer uso de equipo fotográfico, audio o video. 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331040" y="5625070"/>
            <a:ext cx="2477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Evita extraer artículos que sean propiedad de la empresa.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3651781" y="4568913"/>
            <a:ext cx="21764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No te conectes a redes sin autorización 	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410" y="1473382"/>
            <a:ext cx="2598991" cy="106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1" name="Título 1"/>
          <p:cNvSpPr>
            <a:spLocks noGrp="1"/>
          </p:cNvSpPr>
          <p:nvPr>
            <p:ph type="title"/>
          </p:nvPr>
        </p:nvSpPr>
        <p:spPr>
          <a:xfrm>
            <a:off x="406400" y="208960"/>
            <a:ext cx="8229600" cy="757691"/>
          </a:xfrm>
        </p:spPr>
        <p:txBody>
          <a:bodyPr>
            <a:normAutofit/>
          </a:bodyPr>
          <a:lstStyle/>
          <a:p>
            <a:pPr eaLnBrk="1" hangingPunct="1"/>
            <a:r>
              <a:rPr lang="es-MX" sz="2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SEGURIDAD EN LA INFORMACIÓN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638" y="3997241"/>
            <a:ext cx="1662743" cy="147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86361" y="1505756"/>
            <a:ext cx="1637756" cy="147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69096" y="4073785"/>
            <a:ext cx="1704807" cy="130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19</a:t>
            </a:fld>
            <a:endParaRPr lang="es-MX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42110" y="1657304"/>
            <a:ext cx="2486840" cy="1143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MX" sz="40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LAS 5´S</a:t>
            </a:r>
          </a:p>
        </p:txBody>
      </p:sp>
      <p:pic>
        <p:nvPicPr>
          <p:cNvPr id="2052" name="Picture 4" descr="Resultado de imagen para las 5 s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536825"/>
            <a:ext cx="3676649" cy="367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 dirty="0">
                <a:solidFill>
                  <a:srgbClr val="FF0000"/>
                </a:solidFill>
              </a:rPr>
              <a:t>CCS Inducción</a:t>
            </a:r>
          </a:p>
        </p:txBody>
      </p:sp>
      <p:sp>
        <p:nvSpPr>
          <p:cNvPr id="7172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845570-3133-45EB-9016-1CA6C44F94F9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s-MX"/>
          </a:p>
        </p:txBody>
      </p:sp>
      <p:pic>
        <p:nvPicPr>
          <p:cNvPr id="7173" name="28 Imagen" descr="Nuestros servicios.png"/>
          <p:cNvPicPr>
            <a:picLocks noChangeAspect="1"/>
          </p:cNvPicPr>
          <p:nvPr/>
        </p:nvPicPr>
        <p:blipFill>
          <a:blip r:embed="rId2" cstate="print"/>
          <a:srcRect b="52086"/>
          <a:stretch>
            <a:fillRect/>
          </a:stretch>
        </p:blipFill>
        <p:spPr bwMode="auto">
          <a:xfrm>
            <a:off x="827088" y="2652713"/>
            <a:ext cx="6985000" cy="187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29 Imagen" descr="Nuestros servicios.png"/>
          <p:cNvPicPr>
            <a:picLocks noChangeAspect="1"/>
          </p:cNvPicPr>
          <p:nvPr/>
        </p:nvPicPr>
        <p:blipFill>
          <a:blip r:embed="rId2" cstate="print"/>
          <a:srcRect t="64281"/>
          <a:stretch>
            <a:fillRect/>
          </a:stretch>
        </p:blipFill>
        <p:spPr bwMode="auto">
          <a:xfrm>
            <a:off x="971550" y="4930775"/>
            <a:ext cx="69850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635000" y="13335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spcBef>
                <a:spcPts val="0"/>
              </a:spcBef>
              <a:buNone/>
            </a:pPr>
            <a:r>
              <a:rPr lang="es-MX" altLang="es-MX" dirty="0">
                <a:latin typeface="Calibri" pitchFamily="34" charset="0"/>
                <a:ea typeface="MS PGothic" pitchFamily="34" charset="-128"/>
              </a:rPr>
              <a:t>Somos una empresa especialista  en  la implementación, operación,   comercialización y optimización  de centros de Contacto con  más  de 20 años  de experiencia.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C7F931-8031-495A-A40C-C66D3B10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20</a:t>
            </a:fld>
            <a:endParaRPr lang="es-MX" dirty="0"/>
          </a:p>
        </p:txBody>
      </p:sp>
      <p:pic>
        <p:nvPicPr>
          <p:cNvPr id="5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53E85831-5463-4D90-9867-01D7DAF817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3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2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21</a:t>
            </a:fld>
            <a:endParaRPr lang="es-MX" dirty="0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304800" y="300038"/>
            <a:ext cx="7894638" cy="90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es-MX" sz="25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61125" y="1213758"/>
            <a:ext cx="779303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</a:t>
            </a:r>
          </a:p>
          <a:p>
            <a:pPr algn="just"/>
            <a:endParaRPr lang="es-MX" sz="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 Mejorar y mantener las condiciones de organización, orden y limpieza en el lugar de trabajo, tratamos desde mejorar las condiciones de trabajo, de seguridad, el clima laboral, la motivación del personal y la eficiencia para  LA CALIDAD, LA PRODUCTIVIDAD Y LA COMPETITIVIDAD DE LA ORGANIZACIÓN</a:t>
            </a:r>
          </a:p>
          <a:p>
            <a:pPr algn="just"/>
            <a:endParaRPr lang="es-MX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BENEFICIOS</a:t>
            </a:r>
          </a:p>
          <a:p>
            <a:pPr algn="just"/>
            <a:endParaRPr lang="es-MX" sz="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implantación de las 5´S se basa en el trabajo en equipo.</a:t>
            </a:r>
          </a:p>
          <a:p>
            <a:pPr marL="285750" indent="-285750" algn="just">
              <a:buFontTx/>
              <a:buChar char="-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Permite involucrar a los trabajadores en el proceso de mejora desde su conocimiento del puesto de trabajo.</a:t>
            </a:r>
          </a:p>
          <a:p>
            <a:pPr marL="285750" indent="-285750" algn="just">
              <a:buFontTx/>
              <a:buChar char="-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Mediante la Organización, el Orden y la Limpieza logramos un MEJOR LUGAR DE TRABAJO para todo.</a:t>
            </a:r>
          </a:p>
          <a:p>
            <a:pPr algn="just"/>
            <a:endParaRPr lang="es-MX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06400" y="208960"/>
            <a:ext cx="8229600" cy="757691"/>
          </a:xfrm>
        </p:spPr>
        <p:txBody>
          <a:bodyPr>
            <a:normAutofit/>
          </a:bodyPr>
          <a:lstStyle/>
          <a:p>
            <a:pPr eaLnBrk="1" hangingPunct="1"/>
            <a:r>
              <a:rPr lang="es-MX" sz="2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METODOLOGÍA 5´S</a:t>
            </a:r>
          </a:p>
        </p:txBody>
      </p:sp>
      <p:graphicFrame>
        <p:nvGraphicFramePr>
          <p:cNvPr id="7" name="6 Diagrama"/>
          <p:cNvGraphicFramePr/>
          <p:nvPr/>
        </p:nvGraphicFramePr>
        <p:xfrm>
          <a:off x="354148" y="4851400"/>
          <a:ext cx="8737600" cy="20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159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B65848-6592-4FAF-93DC-54EF265B2BAD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817510" y="2988356"/>
            <a:ext cx="293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alt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Respeta y registra la hora de entrada y salida </a:t>
            </a: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580668" y="3025599"/>
            <a:ext cx="2604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altLang="es-MX" dirty="0">
                <a:ea typeface="MS PGothic" pitchFamily="34" charset="-128"/>
              </a:rPr>
              <a:t>Mantén en buen estado tu equipo de computo  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375784" y="5606554"/>
            <a:ext cx="264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buClr>
                <a:srgbClr val="C00000"/>
              </a:buClr>
              <a:buNone/>
            </a:pPr>
            <a:r>
              <a:rPr lang="es-MX" altLang="es-MX" dirty="0">
                <a:ea typeface="MS PGothic" pitchFamily="34" charset="-128"/>
              </a:rPr>
              <a:t>Guarda tu mochila, comida  y pertenencias  dentro de los casilleros.</a:t>
            </a: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406400" y="383836"/>
            <a:ext cx="8229600" cy="757691"/>
          </a:xfrm>
        </p:spPr>
        <p:txBody>
          <a:bodyPr>
            <a:normAutofit/>
          </a:bodyPr>
          <a:lstStyle/>
          <a:p>
            <a:pPr eaLnBrk="1" hangingPunct="1"/>
            <a:r>
              <a:rPr lang="es-MX" sz="2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REGLAMENTACIONES INTERNAS</a:t>
            </a:r>
          </a:p>
        </p:txBody>
      </p:sp>
      <p:pic>
        <p:nvPicPr>
          <p:cNvPr id="6146" name="Picture 2" descr="Resultado de imagen para CUIDA TU COMPUTADO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979" y="1699904"/>
            <a:ext cx="2108200" cy="118454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3100" y="1689094"/>
            <a:ext cx="1191535" cy="105997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148" name="Picture 4" descr="Resultado de imagen para registro biometri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9" y="1689095"/>
            <a:ext cx="1373351" cy="106333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797" y="4134070"/>
            <a:ext cx="2167017" cy="141285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9" name="Picture 3" descr="C:\Users\cara\Pictures\WALL PAPER TEST2-0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4930" y="4134070"/>
            <a:ext cx="1826374" cy="1369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0" name="10 CuadroTexto"/>
          <p:cNvSpPr txBox="1"/>
          <p:nvPr/>
        </p:nvSpPr>
        <p:spPr>
          <a:xfrm>
            <a:off x="4976235" y="5606554"/>
            <a:ext cx="264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buClr>
                <a:srgbClr val="C00000"/>
              </a:buClr>
              <a:buNone/>
            </a:pPr>
            <a:r>
              <a:rPr lang="es-MX" altLang="es-MX" dirty="0">
                <a:ea typeface="MS PGothic" pitchFamily="34" charset="-128"/>
              </a:rPr>
              <a:t>No modificar papel tapiz de tu equipo de computo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C37AA9-25AC-4061-A229-56A92964D142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3881437" y="3017846"/>
            <a:ext cx="460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Clr>
                <a:srgbClr val="C00000"/>
              </a:buClr>
            </a:pPr>
            <a:r>
              <a:rPr lang="es-MX" altLang="es-MX" dirty="0">
                <a:ea typeface="MS PGothic" pitchFamily="34" charset="-128"/>
              </a:rPr>
              <a:t>Cuida y mantén limpia nuestra cafetería 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47336" y="3116312"/>
            <a:ext cx="282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buClr>
                <a:srgbClr val="C00000"/>
              </a:buClr>
            </a:pPr>
            <a:r>
              <a:rPr lang="es-MX" alt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Mantén limpios y en buen estado los sanitarios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251881" y="5539382"/>
            <a:ext cx="248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buClr>
                <a:srgbClr val="C00000"/>
              </a:buClr>
            </a:pPr>
            <a:r>
              <a:rPr lang="es-MX" altLang="es-MX" dirty="0">
                <a:ea typeface="MS PGothic" pitchFamily="34" charset="-128"/>
              </a:rPr>
              <a:t>Llamadas al exterior solo con autorización de tu jefe.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804" y="1425769"/>
            <a:ext cx="2362200" cy="15525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406400" y="383836"/>
            <a:ext cx="8229600" cy="757691"/>
          </a:xfrm>
        </p:spPr>
        <p:txBody>
          <a:bodyPr>
            <a:normAutofit/>
          </a:bodyPr>
          <a:lstStyle/>
          <a:p>
            <a:pPr eaLnBrk="1" hangingPunct="1"/>
            <a:r>
              <a:rPr lang="es-MX" sz="2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REGLAMENTACIONES INTERNAS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1386" y="1673419"/>
            <a:ext cx="2505075" cy="111442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0349" y="1673419"/>
            <a:ext cx="1877805" cy="111709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170" name="Picture 2" descr="Resultado de imagen para telefono avay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60" y="4190976"/>
            <a:ext cx="1292244" cy="1195326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3923" y="3961697"/>
            <a:ext cx="2778527" cy="165388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1" name="8 CuadroTexto"/>
          <p:cNvSpPr txBox="1"/>
          <p:nvPr/>
        </p:nvSpPr>
        <p:spPr>
          <a:xfrm>
            <a:off x="5137999" y="5757016"/>
            <a:ext cx="248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buClr>
                <a:srgbClr val="C00000"/>
              </a:buClr>
            </a:pPr>
            <a:r>
              <a:rPr lang="es-MX" altLang="es-MX" dirty="0">
                <a:ea typeface="MS PGothic" pitchFamily="34" charset="-128"/>
              </a:rPr>
              <a:t>Genera y mantén un buen ambiente laboral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24</a:t>
            </a:fld>
            <a:endParaRPr lang="es-MX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42110" y="1657304"/>
            <a:ext cx="51538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s-MX" sz="40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CODIGO DE VESTIR</a:t>
            </a:r>
          </a:p>
        </p:txBody>
      </p:sp>
      <p:pic>
        <p:nvPicPr>
          <p:cNvPr id="3074" name="Picture 2" descr="Resultado de imagen para codigo de vesti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75" y="3065140"/>
            <a:ext cx="2813050" cy="304215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946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A0CA7F-1299-4FBC-A349-4BE6D8D6D71D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s-MX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06400" y="383836"/>
            <a:ext cx="8229600" cy="757691"/>
          </a:xfrm>
        </p:spPr>
        <p:txBody>
          <a:bodyPr>
            <a:normAutofit/>
          </a:bodyPr>
          <a:lstStyle/>
          <a:p>
            <a:pPr eaLnBrk="1" hangingPunct="1"/>
            <a:r>
              <a:rPr lang="es-MX" sz="2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CÓDIGO DE VESTIMENTA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4521200" y="1352550"/>
            <a:ext cx="0" cy="50223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Resultado de imagen para no esco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400" y="1361628"/>
            <a:ext cx="622300" cy="6397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7275" y="1361628"/>
            <a:ext cx="619125" cy="6335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2445" y="1588267"/>
            <a:ext cx="1453427" cy="92236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1442" y="3429000"/>
            <a:ext cx="1137515" cy="1365018"/>
          </a:xfrm>
          <a:prstGeom prst="rect">
            <a:avLst/>
          </a:prstGeom>
        </p:spPr>
      </p:pic>
      <p:sp>
        <p:nvSpPr>
          <p:cNvPr id="12" name="AutoShape 6" descr="Resultado de imagen para zapatos abiert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4075" y="5327284"/>
            <a:ext cx="1863252" cy="105882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52845" y="2325097"/>
            <a:ext cx="1186006" cy="152286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33720" y="4004225"/>
            <a:ext cx="1001855" cy="96011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101F875-0E85-4A57-8AC5-7EF7DEE42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969" y="2279148"/>
            <a:ext cx="4119786" cy="38787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A0CA7F-1299-4FBC-A349-4BE6D8D6D71D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s-MX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06400" y="383836"/>
            <a:ext cx="8229600" cy="757691"/>
          </a:xfrm>
        </p:spPr>
        <p:txBody>
          <a:bodyPr>
            <a:normAutofit/>
          </a:bodyPr>
          <a:lstStyle/>
          <a:p>
            <a:pPr eaLnBrk="1" hangingPunct="1"/>
            <a:r>
              <a:rPr lang="es-MX" sz="2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CÓDIGO DE VESTIMENTA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4521200" y="1352550"/>
            <a:ext cx="0" cy="50223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Resultado de imagen para no esco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400" y="1361628"/>
            <a:ext cx="622300" cy="6397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7275" y="1361628"/>
            <a:ext cx="619125" cy="633523"/>
          </a:xfrm>
          <a:prstGeom prst="rect">
            <a:avLst/>
          </a:prstGeom>
        </p:spPr>
      </p:pic>
      <p:sp>
        <p:nvSpPr>
          <p:cNvPr id="12" name="AutoShape 6" descr="Resultado de imagen para zapatos abiert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85736" y="4905647"/>
            <a:ext cx="1150264" cy="123348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124" name="Picture 4" descr="Resultado de imagen para jeans rotos hom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86" y="4876422"/>
            <a:ext cx="1498428" cy="1498428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3499" y="1798681"/>
            <a:ext cx="1253401" cy="133899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9777" y="2318057"/>
            <a:ext cx="1333498" cy="95249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6555" y="3522038"/>
            <a:ext cx="1366074" cy="10446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1274857-7831-419D-89A7-B8320ABBB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75" y="2125387"/>
            <a:ext cx="4299658" cy="40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42435"/>
          </a:xfrm>
        </p:spPr>
        <p:txBody>
          <a:bodyPr/>
          <a:lstStyle/>
          <a:p>
            <a:pPr algn="ctr" eaLnBrk="1" hangingPunct="1"/>
            <a:r>
              <a:rPr lang="es-MX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Comunicación</a:t>
            </a:r>
            <a:r>
              <a:rPr lang="es-MX" sz="25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651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3C8C1F-726C-4934-987D-21233C8D423C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s-MX"/>
          </a:p>
        </p:txBody>
      </p:sp>
      <p:pic>
        <p:nvPicPr>
          <p:cNvPr id="33796" name="6 Imagen" descr="v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70781"/>
          <a:stretch>
            <a:fillRect/>
          </a:stretch>
        </p:blipFill>
        <p:spPr>
          <a:xfrm>
            <a:off x="6470681" y="5465852"/>
            <a:ext cx="2519064" cy="877512"/>
          </a:xfrm>
          <a:noFill/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 l="25741" t="13778" r="39259" b="27852"/>
          <a:stretch>
            <a:fillRect/>
          </a:stretch>
        </p:blipFill>
        <p:spPr bwMode="auto">
          <a:xfrm>
            <a:off x="2167848" y="1441398"/>
            <a:ext cx="4127161" cy="4301856"/>
          </a:xfrm>
          <a:prstGeom prst="rect">
            <a:avLst/>
          </a:prstGeom>
          <a:ln w="8890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5E675DA-AC29-4796-8979-63E0172C9870}"/>
              </a:ext>
            </a:extLst>
          </p:cNvPr>
          <p:cNvSpPr txBox="1"/>
          <p:nvPr/>
        </p:nvSpPr>
        <p:spPr>
          <a:xfrm>
            <a:off x="361950" y="312980"/>
            <a:ext cx="81991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700" dirty="0">
                <a:solidFill>
                  <a:srgbClr val="C00000"/>
                </a:solidFill>
                <a:latin typeface="Century Gothic" panose="020B0502020202020204" pitchFamily="34" charset="0"/>
              </a:rPr>
              <a:t>Programa: TUTORES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2CC25FF-891B-4157-ACB5-6B3E082E6553}"/>
              </a:ext>
            </a:extLst>
          </p:cNvPr>
          <p:cNvSpPr txBox="1"/>
          <p:nvPr/>
        </p:nvSpPr>
        <p:spPr>
          <a:xfrm>
            <a:off x="8103870" y="1123951"/>
            <a:ext cx="571500" cy="5078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B6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79FE1CA2-E72A-4EB6-8CB3-F160E7642D71}"/>
              </a:ext>
            </a:extLst>
          </p:cNvPr>
          <p:cNvSpPr txBox="1">
            <a:spLocks/>
          </p:cNvSpPr>
          <p:nvPr/>
        </p:nvSpPr>
        <p:spPr>
          <a:xfrm>
            <a:off x="361950" y="1734263"/>
            <a:ext cx="4678680" cy="177474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500" b="1" dirty="0">
                <a:latin typeface="Century Gothic" panose="020B0502020202020204" pitchFamily="34" charset="0"/>
              </a:rPr>
              <a:t>Requisitos:</a:t>
            </a:r>
          </a:p>
          <a:p>
            <a:pPr marL="257175" indent="-257175">
              <a:buClr>
                <a:srgbClr val="C0000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MX" sz="1500" dirty="0">
                <a:latin typeface="Century Gothic" panose="020B0502020202020204" pitchFamily="34" charset="0"/>
              </a:rPr>
              <a:t>Estancia de mínimo 3 meses en la campaña.</a:t>
            </a:r>
          </a:p>
          <a:p>
            <a:pPr marL="257175" indent="-257175">
              <a:buClr>
                <a:srgbClr val="C0000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MX" sz="1500" dirty="0">
                <a:latin typeface="Century Gothic" panose="020B0502020202020204" pitchFamily="34" charset="0"/>
              </a:rPr>
              <a:t>Contar con mínimo el 80% del semáforo en el último mes.</a:t>
            </a:r>
          </a:p>
          <a:p>
            <a:pPr marL="257175" indent="-257175">
              <a:buClr>
                <a:srgbClr val="C0000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MX" sz="1500" dirty="0">
                <a:latin typeface="Century Gothic" panose="020B0502020202020204" pitchFamily="34" charset="0"/>
              </a:rPr>
              <a:t>Asistencia y puntualidad al 100%.</a:t>
            </a:r>
          </a:p>
          <a:p>
            <a:endParaRPr lang="es-MX" sz="1500" dirty="0">
              <a:latin typeface="Century Gothic" panose="020B0502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endParaRPr lang="es-MX" sz="1500" dirty="0">
              <a:latin typeface="Century Gothic" panose="020B0502020202020204" pitchFamily="34" charset="0"/>
            </a:endParaRPr>
          </a:p>
          <a:p>
            <a:endParaRPr lang="es-MX" sz="1500" dirty="0">
              <a:latin typeface="Century Gothic" panose="020B0502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endParaRPr lang="es-MX" sz="1500" dirty="0">
              <a:latin typeface="Century Gothic" panose="020B0502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endParaRPr lang="es-MX" sz="1500" dirty="0">
              <a:latin typeface="Century Gothic" panose="020B0502020202020204" pitchFamily="34" charset="0"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311B427-56DB-429D-9104-0BD18D8FE560}"/>
              </a:ext>
            </a:extLst>
          </p:cNvPr>
          <p:cNvSpPr txBox="1">
            <a:spLocks/>
          </p:cNvSpPr>
          <p:nvPr/>
        </p:nvSpPr>
        <p:spPr>
          <a:xfrm>
            <a:off x="361950" y="3644846"/>
            <a:ext cx="5486400" cy="68580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5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Responsabilidades: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s-MX" sz="1500" dirty="0">
                <a:solidFill>
                  <a:schemeClr val="tx1"/>
                </a:solidFill>
                <a:latin typeface="Century Gothic" panose="020B0502020202020204" pitchFamily="34" charset="0"/>
              </a:rPr>
              <a:t>Tendrás que sentarte junto a tu tutorado.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s-MX" sz="1500" dirty="0">
                <a:solidFill>
                  <a:schemeClr val="tx1"/>
                </a:solidFill>
                <a:latin typeface="Century Gothic" panose="020B0502020202020204" pitchFamily="34" charset="0"/>
              </a:rPr>
              <a:t>Resolver sus dudas.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s-MX" sz="1500" dirty="0">
                <a:solidFill>
                  <a:schemeClr val="tx1"/>
                </a:solidFill>
                <a:latin typeface="Century Gothic" panose="020B0502020202020204" pitchFamily="34" charset="0"/>
              </a:rPr>
              <a:t>Ser su guía en todo momento.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s-MX" sz="1500" dirty="0">
                <a:solidFill>
                  <a:schemeClr val="tx1"/>
                </a:solidFill>
                <a:latin typeface="Century Gothic" panose="020B0502020202020204" pitchFamily="34" charset="0"/>
              </a:rPr>
              <a:t>Compartir tu experiencia con él.</a:t>
            </a:r>
          </a:p>
          <a:p>
            <a:endParaRPr lang="es-MX" sz="15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s-MX" sz="15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endParaRPr lang="es-MX" sz="15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endParaRPr lang="es-MX" sz="1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1764A1-5CE5-4460-AB04-4D8A1D3501A3}"/>
              </a:ext>
            </a:extLst>
          </p:cNvPr>
          <p:cNvSpPr txBox="1"/>
          <p:nvPr/>
        </p:nvSpPr>
        <p:spPr>
          <a:xfrm>
            <a:off x="216169" y="5335914"/>
            <a:ext cx="684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entury Gothic" panose="020B0502020202020204" pitchFamily="34" charset="0"/>
              </a:rPr>
              <a:t>*Recuerda que tu objetivo como tutor es la retención, productividad, ocupación y </a:t>
            </a:r>
            <a:r>
              <a:rPr lang="es-MX" dirty="0" err="1">
                <a:latin typeface="Century Gothic" panose="020B0502020202020204" pitchFamily="34" charset="0"/>
              </a:rPr>
              <a:t>talk</a:t>
            </a:r>
            <a:r>
              <a:rPr lang="es-MX" dirty="0">
                <a:latin typeface="Century Gothic" panose="020B0502020202020204" pitchFamily="34" charset="0"/>
              </a:rPr>
              <a:t> time de tu tutorado.</a:t>
            </a:r>
          </a:p>
        </p:txBody>
      </p:sp>
      <p:pic>
        <p:nvPicPr>
          <p:cNvPr id="10" name="Picture 2" descr="Resultado de imagen para trabajo en equipo">
            <a:extLst>
              <a:ext uri="{FF2B5EF4-FFF2-40B4-BE49-F238E27FC236}">
                <a16:creationId xmlns:a16="http://schemas.microsoft.com/office/drawing/2014/main" id="{3305B18A-56FF-4D72-B6CF-7437EB20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086" y="2396510"/>
            <a:ext cx="3655154" cy="2436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7E4715-6A30-4D45-AEBA-0BB4A6169F36}"/>
              </a:ext>
            </a:extLst>
          </p:cNvPr>
          <p:cNvSpPr txBox="1"/>
          <p:nvPr/>
        </p:nvSpPr>
        <p:spPr>
          <a:xfrm>
            <a:off x="6605587" y="5534791"/>
            <a:ext cx="17383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>
                <a:solidFill>
                  <a:srgbClr val="C00000"/>
                </a:solidFill>
                <a:latin typeface="Century Gothic" panose="020B0502020202020204" pitchFamily="34" charset="0"/>
              </a:rPr>
              <a:t>Bono de</a:t>
            </a:r>
          </a:p>
          <a:p>
            <a:pPr algn="r"/>
            <a:r>
              <a:rPr lang="es-MX" sz="1050" dirty="0">
                <a:solidFill>
                  <a:srgbClr val="C00000"/>
                </a:solidFill>
                <a:latin typeface="Century Gothic" panose="020B0502020202020204" pitchFamily="34" charset="0"/>
              </a:rPr>
              <a:t>Liderazgo</a:t>
            </a:r>
          </a:p>
        </p:txBody>
      </p:sp>
      <p:pic>
        <p:nvPicPr>
          <p:cNvPr id="12" name="Picture 6" descr="Relationship icon">
            <a:extLst>
              <a:ext uri="{FF2B5EF4-FFF2-40B4-BE49-F238E27FC236}">
                <a16:creationId xmlns:a16="http://schemas.microsoft.com/office/drawing/2014/main" id="{923214FC-FC6E-45A9-A1B9-EDF93934C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204" y="5534792"/>
            <a:ext cx="372323" cy="3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437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8E28DB4D-524C-4D7F-945F-C97A1B2E5ECD}"/>
              </a:ext>
            </a:extLst>
          </p:cNvPr>
          <p:cNvSpPr txBox="1"/>
          <p:nvPr/>
        </p:nvSpPr>
        <p:spPr>
          <a:xfrm>
            <a:off x="8316904" y="1060111"/>
            <a:ext cx="573618" cy="5078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B7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29393E-4960-4640-B463-71D8780F80C0}"/>
              </a:ext>
            </a:extLst>
          </p:cNvPr>
          <p:cNvSpPr txBox="1"/>
          <p:nvPr/>
        </p:nvSpPr>
        <p:spPr>
          <a:xfrm>
            <a:off x="559705" y="4146216"/>
            <a:ext cx="1098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Century Gothic" panose="020B0502020202020204" pitchFamily="34" charset="0"/>
              </a:rPr>
              <a:t>Tutor</a:t>
            </a:r>
          </a:p>
        </p:txBody>
      </p:sp>
      <p:pic>
        <p:nvPicPr>
          <p:cNvPr id="15" name="Picture 2" descr="Resultado de imagen para persona vector png">
            <a:extLst>
              <a:ext uri="{FF2B5EF4-FFF2-40B4-BE49-F238E27FC236}">
                <a16:creationId xmlns:a16="http://schemas.microsoft.com/office/drawing/2014/main" id="{F3ED10B0-5811-40D5-B719-CE6B1C78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72" y="1734449"/>
            <a:ext cx="612947" cy="6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9BD8F84-BB65-49F6-BE52-EBD6BC16000A}"/>
              </a:ext>
            </a:extLst>
          </p:cNvPr>
          <p:cNvSpPr txBox="1"/>
          <p:nvPr/>
        </p:nvSpPr>
        <p:spPr>
          <a:xfrm>
            <a:off x="1678672" y="1544269"/>
            <a:ext cx="13102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dirty="0">
                <a:latin typeface="Century Gothic" panose="020B0502020202020204" pitchFamily="34" charset="0"/>
              </a:rPr>
              <a:t>Tutorado A/B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F3731B-501E-4609-9695-9F1DB3A50A86}"/>
              </a:ext>
            </a:extLst>
          </p:cNvPr>
          <p:cNvSpPr txBox="1"/>
          <p:nvPr/>
        </p:nvSpPr>
        <p:spPr>
          <a:xfrm>
            <a:off x="1796769" y="2359570"/>
            <a:ext cx="99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$500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6FE7E94-A35C-4CDD-9AE9-8A10E6D34420}"/>
              </a:ext>
            </a:extLst>
          </p:cNvPr>
          <p:cNvCxnSpPr>
            <a:cxnSpLocks/>
          </p:cNvCxnSpPr>
          <p:nvPr/>
        </p:nvCxnSpPr>
        <p:spPr>
          <a:xfrm>
            <a:off x="1005282" y="2482993"/>
            <a:ext cx="582669" cy="7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n para persona vector png">
            <a:extLst>
              <a:ext uri="{FF2B5EF4-FFF2-40B4-BE49-F238E27FC236}">
                <a16:creationId xmlns:a16="http://schemas.microsoft.com/office/drawing/2014/main" id="{050ABF6F-E432-454A-9908-6FA65FE28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13" y="1732544"/>
            <a:ext cx="629752" cy="6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68843C2-7716-4FC7-9EE2-7F2661576C9E}"/>
              </a:ext>
            </a:extLst>
          </p:cNvPr>
          <p:cNvSpPr txBox="1"/>
          <p:nvPr/>
        </p:nvSpPr>
        <p:spPr>
          <a:xfrm>
            <a:off x="2338259" y="2364641"/>
            <a:ext cx="99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$500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2A0DC79-A64A-45C6-BC11-FDC8C749A71D}"/>
              </a:ext>
            </a:extLst>
          </p:cNvPr>
          <p:cNvSpPr txBox="1"/>
          <p:nvPr/>
        </p:nvSpPr>
        <p:spPr>
          <a:xfrm>
            <a:off x="1987447" y="2802263"/>
            <a:ext cx="99024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25" b="1" dirty="0">
                <a:solidFill>
                  <a:srgbClr val="C00000"/>
                </a:solidFill>
                <a:latin typeface="Century Gothic" panose="020B0502020202020204" pitchFamily="34" charset="0"/>
              </a:rPr>
              <a:t>$1000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25F6F31-E724-4699-873F-4A1AC9E01F31}"/>
              </a:ext>
            </a:extLst>
          </p:cNvPr>
          <p:cNvCxnSpPr>
            <a:cxnSpLocks/>
          </p:cNvCxnSpPr>
          <p:nvPr/>
        </p:nvCxnSpPr>
        <p:spPr>
          <a:xfrm>
            <a:off x="2184452" y="2576909"/>
            <a:ext cx="160051" cy="219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CD540E88-C165-4FB4-ACD1-7FEA60D343D6}"/>
              </a:ext>
            </a:extLst>
          </p:cNvPr>
          <p:cNvCxnSpPr>
            <a:cxnSpLocks/>
          </p:cNvCxnSpPr>
          <p:nvPr/>
        </p:nvCxnSpPr>
        <p:spPr>
          <a:xfrm>
            <a:off x="2342855" y="2533079"/>
            <a:ext cx="510" cy="24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346500-595A-44C7-A800-FF2A1BB89625}"/>
              </a:ext>
            </a:extLst>
          </p:cNvPr>
          <p:cNvSpPr txBox="1"/>
          <p:nvPr/>
        </p:nvSpPr>
        <p:spPr>
          <a:xfrm>
            <a:off x="1832797" y="3000773"/>
            <a:ext cx="1310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Century Gothic" panose="020B0502020202020204" pitchFamily="34" charset="0"/>
              </a:rPr>
              <a:t>Retención </a:t>
            </a:r>
          </a:p>
        </p:txBody>
      </p:sp>
      <p:pic>
        <p:nvPicPr>
          <p:cNvPr id="25" name="Picture 2" descr="Resultado de imagen para persona vector png">
            <a:extLst>
              <a:ext uri="{FF2B5EF4-FFF2-40B4-BE49-F238E27FC236}">
                <a16:creationId xmlns:a16="http://schemas.microsoft.com/office/drawing/2014/main" id="{516358D9-DBBC-46B9-967F-C988869F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62" y="1728434"/>
            <a:ext cx="612947" cy="6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CD89499-2C43-4439-8471-76F5C300E8DE}"/>
              </a:ext>
            </a:extLst>
          </p:cNvPr>
          <p:cNvSpPr txBox="1"/>
          <p:nvPr/>
        </p:nvSpPr>
        <p:spPr>
          <a:xfrm>
            <a:off x="3236762" y="1538254"/>
            <a:ext cx="13102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dirty="0">
                <a:latin typeface="Century Gothic" panose="020B0502020202020204" pitchFamily="34" charset="0"/>
              </a:rPr>
              <a:t>Tutorado A/B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997BFD-89EF-4D11-BCB0-BC9FD3A38351}"/>
              </a:ext>
            </a:extLst>
          </p:cNvPr>
          <p:cNvSpPr txBox="1"/>
          <p:nvPr/>
        </p:nvSpPr>
        <p:spPr>
          <a:xfrm>
            <a:off x="3354859" y="2353555"/>
            <a:ext cx="99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$500</a:t>
            </a:r>
          </a:p>
        </p:txBody>
      </p:sp>
      <p:pic>
        <p:nvPicPr>
          <p:cNvPr id="28" name="Picture 2" descr="Resultado de imagen para persona vector png">
            <a:extLst>
              <a:ext uri="{FF2B5EF4-FFF2-40B4-BE49-F238E27FC236}">
                <a16:creationId xmlns:a16="http://schemas.microsoft.com/office/drawing/2014/main" id="{0D009D46-8B64-4AF3-ADDD-834BB8E5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03" y="1726529"/>
            <a:ext cx="629752" cy="6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051F72F2-D97E-48E6-BF77-449ABC166D04}"/>
              </a:ext>
            </a:extLst>
          </p:cNvPr>
          <p:cNvSpPr txBox="1"/>
          <p:nvPr/>
        </p:nvSpPr>
        <p:spPr>
          <a:xfrm>
            <a:off x="3896349" y="2358626"/>
            <a:ext cx="99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$500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073C747-84A6-4C93-8B0A-0D3E2871EF58}"/>
              </a:ext>
            </a:extLst>
          </p:cNvPr>
          <p:cNvSpPr txBox="1"/>
          <p:nvPr/>
        </p:nvSpPr>
        <p:spPr>
          <a:xfrm>
            <a:off x="3545536" y="2796248"/>
            <a:ext cx="99024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25" b="1" dirty="0">
                <a:solidFill>
                  <a:srgbClr val="C00000"/>
                </a:solidFill>
                <a:latin typeface="Century Gothic" panose="020B0502020202020204" pitchFamily="34" charset="0"/>
              </a:rPr>
              <a:t>$1000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7A52A0A-597D-4EF2-BC29-1C9F90ABD0BF}"/>
              </a:ext>
            </a:extLst>
          </p:cNvPr>
          <p:cNvCxnSpPr>
            <a:cxnSpLocks/>
          </p:cNvCxnSpPr>
          <p:nvPr/>
        </p:nvCxnSpPr>
        <p:spPr>
          <a:xfrm>
            <a:off x="3742542" y="2570894"/>
            <a:ext cx="160051" cy="219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A6E4371F-2F08-4463-9986-330A7C485906}"/>
              </a:ext>
            </a:extLst>
          </p:cNvPr>
          <p:cNvCxnSpPr>
            <a:cxnSpLocks/>
          </p:cNvCxnSpPr>
          <p:nvPr/>
        </p:nvCxnSpPr>
        <p:spPr>
          <a:xfrm>
            <a:off x="3900945" y="2527064"/>
            <a:ext cx="510" cy="24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57F3D5D-8B50-4752-B655-1CD8E62E67FF}"/>
              </a:ext>
            </a:extLst>
          </p:cNvPr>
          <p:cNvSpPr txBox="1"/>
          <p:nvPr/>
        </p:nvSpPr>
        <p:spPr>
          <a:xfrm>
            <a:off x="3236748" y="3007723"/>
            <a:ext cx="131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Century Gothic" panose="020B0502020202020204" pitchFamily="34" charset="0"/>
              </a:rPr>
              <a:t>Si el tutorado se lleva bono. </a:t>
            </a:r>
          </a:p>
        </p:txBody>
      </p:sp>
      <p:pic>
        <p:nvPicPr>
          <p:cNvPr id="34" name="Picture 2" descr="Resultado de imagen para persona vector png">
            <a:extLst>
              <a:ext uri="{FF2B5EF4-FFF2-40B4-BE49-F238E27FC236}">
                <a16:creationId xmlns:a16="http://schemas.microsoft.com/office/drawing/2014/main" id="{B8F22692-91C9-49D3-896F-DD50F0E3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00" y="1722419"/>
            <a:ext cx="612947" cy="6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ECEC08B6-9E8E-40DD-A06D-26421BEBDBAA}"/>
              </a:ext>
            </a:extLst>
          </p:cNvPr>
          <p:cNvSpPr txBox="1"/>
          <p:nvPr/>
        </p:nvSpPr>
        <p:spPr>
          <a:xfrm>
            <a:off x="4702818" y="1509444"/>
            <a:ext cx="13102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dirty="0">
                <a:latin typeface="Century Gothic" panose="020B0502020202020204" pitchFamily="34" charset="0"/>
              </a:rPr>
              <a:t>Tutorado A/B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A7439D9-80EF-46DB-A09C-84EB6694CF9B}"/>
              </a:ext>
            </a:extLst>
          </p:cNvPr>
          <p:cNvSpPr txBox="1"/>
          <p:nvPr/>
        </p:nvSpPr>
        <p:spPr>
          <a:xfrm>
            <a:off x="4854597" y="2347540"/>
            <a:ext cx="99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$500</a:t>
            </a:r>
          </a:p>
        </p:txBody>
      </p:sp>
      <p:pic>
        <p:nvPicPr>
          <p:cNvPr id="37" name="Picture 2" descr="Resultado de imagen para persona vector png">
            <a:extLst>
              <a:ext uri="{FF2B5EF4-FFF2-40B4-BE49-F238E27FC236}">
                <a16:creationId xmlns:a16="http://schemas.microsoft.com/office/drawing/2014/main" id="{2D31FD84-0838-4762-AE6C-C767FE7B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41" y="1720514"/>
            <a:ext cx="629752" cy="6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27C5113F-9CB5-4A4F-9BEC-23A9127A6D73}"/>
              </a:ext>
            </a:extLst>
          </p:cNvPr>
          <p:cNvSpPr txBox="1"/>
          <p:nvPr/>
        </p:nvSpPr>
        <p:spPr>
          <a:xfrm>
            <a:off x="5396087" y="2352611"/>
            <a:ext cx="99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$500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14087C2-63DF-465A-849F-AA50459A487A}"/>
              </a:ext>
            </a:extLst>
          </p:cNvPr>
          <p:cNvSpPr txBox="1"/>
          <p:nvPr/>
        </p:nvSpPr>
        <p:spPr>
          <a:xfrm>
            <a:off x="5045275" y="2767373"/>
            <a:ext cx="99024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25" b="1" dirty="0">
                <a:solidFill>
                  <a:srgbClr val="C00000"/>
                </a:solidFill>
                <a:latin typeface="Century Gothic" panose="020B0502020202020204" pitchFamily="34" charset="0"/>
              </a:rPr>
              <a:t>$1000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57BFD46-03D9-4964-B211-9865422C25BA}"/>
              </a:ext>
            </a:extLst>
          </p:cNvPr>
          <p:cNvCxnSpPr>
            <a:cxnSpLocks/>
          </p:cNvCxnSpPr>
          <p:nvPr/>
        </p:nvCxnSpPr>
        <p:spPr>
          <a:xfrm>
            <a:off x="5242280" y="2564879"/>
            <a:ext cx="160051" cy="219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FE668B14-7325-4352-995B-47C45E187B9D}"/>
              </a:ext>
            </a:extLst>
          </p:cNvPr>
          <p:cNvCxnSpPr>
            <a:cxnSpLocks/>
          </p:cNvCxnSpPr>
          <p:nvPr/>
        </p:nvCxnSpPr>
        <p:spPr>
          <a:xfrm>
            <a:off x="5400683" y="2521049"/>
            <a:ext cx="510" cy="24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3DB1918-151D-41A5-B9F9-3C758D92038D}"/>
              </a:ext>
            </a:extLst>
          </p:cNvPr>
          <p:cNvSpPr txBox="1"/>
          <p:nvPr/>
        </p:nvSpPr>
        <p:spPr>
          <a:xfrm>
            <a:off x="4736487" y="2978848"/>
            <a:ext cx="131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Century Gothic" panose="020B0502020202020204" pitchFamily="34" charset="0"/>
              </a:rPr>
              <a:t>Si el tutorado se lleva bono.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ADF9643-7C8D-4A8E-8BEC-57AF46CD8A46}"/>
              </a:ext>
            </a:extLst>
          </p:cNvPr>
          <p:cNvSpPr txBox="1"/>
          <p:nvPr/>
        </p:nvSpPr>
        <p:spPr>
          <a:xfrm>
            <a:off x="1883494" y="3496853"/>
            <a:ext cx="9517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b="1" dirty="0">
                <a:latin typeface="Century Gothic" panose="020B0502020202020204" pitchFamily="34" charset="0"/>
              </a:rPr>
              <a:t>1er mes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A07AB4C-08E1-425D-BF62-118DBCF411B3}"/>
              </a:ext>
            </a:extLst>
          </p:cNvPr>
          <p:cNvSpPr txBox="1"/>
          <p:nvPr/>
        </p:nvSpPr>
        <p:spPr>
          <a:xfrm>
            <a:off x="3323492" y="3478166"/>
            <a:ext cx="10216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b="1" dirty="0">
                <a:latin typeface="Century Gothic" panose="020B0502020202020204" pitchFamily="34" charset="0"/>
              </a:rPr>
              <a:t>2do mes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9676958-7E66-46CC-85A0-732DBF60B62B}"/>
              </a:ext>
            </a:extLst>
          </p:cNvPr>
          <p:cNvSpPr txBox="1"/>
          <p:nvPr/>
        </p:nvSpPr>
        <p:spPr>
          <a:xfrm>
            <a:off x="4775102" y="3473354"/>
            <a:ext cx="10216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b="1" dirty="0">
                <a:latin typeface="Century Gothic" panose="020B0502020202020204" pitchFamily="34" charset="0"/>
              </a:rPr>
              <a:t>3er mes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40BBC040-0F59-400C-9FC6-2527151C3850}"/>
              </a:ext>
            </a:extLst>
          </p:cNvPr>
          <p:cNvSpPr/>
          <p:nvPr/>
        </p:nvSpPr>
        <p:spPr>
          <a:xfrm>
            <a:off x="1678507" y="1003771"/>
            <a:ext cx="1354698" cy="4532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atin typeface="Century Gothic" panose="020B0502020202020204" pitchFamily="34" charset="0"/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31DFDCD-C7E8-4B88-B277-EAC8D8903826}"/>
              </a:ext>
            </a:extLst>
          </p:cNvPr>
          <p:cNvSpPr/>
          <p:nvPr/>
        </p:nvSpPr>
        <p:spPr>
          <a:xfrm>
            <a:off x="3200504" y="1010144"/>
            <a:ext cx="1354698" cy="45265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atin typeface="Century Gothic" panose="020B0502020202020204" pitchFamily="34" charset="0"/>
            </a:endParaRPr>
          </a:p>
        </p:txBody>
      </p:sp>
      <p:pic>
        <p:nvPicPr>
          <p:cNvPr id="48" name="Picture 2" descr="Resultado de imagen para persona vector png">
            <a:extLst>
              <a:ext uri="{FF2B5EF4-FFF2-40B4-BE49-F238E27FC236}">
                <a16:creationId xmlns:a16="http://schemas.microsoft.com/office/drawing/2014/main" id="{FC0466DB-EA7A-4A51-B4D3-D3402DEF8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523" y="4035488"/>
            <a:ext cx="612947" cy="6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858587E7-D291-49DC-A011-C88C5819D643}"/>
              </a:ext>
            </a:extLst>
          </p:cNvPr>
          <p:cNvSpPr txBox="1"/>
          <p:nvPr/>
        </p:nvSpPr>
        <p:spPr>
          <a:xfrm>
            <a:off x="4670323" y="3808118"/>
            <a:ext cx="1310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Century Gothic" panose="020B0502020202020204" pitchFamily="34" charset="0"/>
              </a:rPr>
              <a:t>Tutorado C/D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56BC17F-765D-4DCF-8B0F-53666F553E23}"/>
              </a:ext>
            </a:extLst>
          </p:cNvPr>
          <p:cNvSpPr txBox="1"/>
          <p:nvPr/>
        </p:nvSpPr>
        <p:spPr>
          <a:xfrm>
            <a:off x="4788420" y="4660609"/>
            <a:ext cx="99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$500</a:t>
            </a:r>
          </a:p>
        </p:txBody>
      </p:sp>
      <p:pic>
        <p:nvPicPr>
          <p:cNvPr id="51" name="Picture 2" descr="Resultado de imagen para persona vector png">
            <a:extLst>
              <a:ext uri="{FF2B5EF4-FFF2-40B4-BE49-F238E27FC236}">
                <a16:creationId xmlns:a16="http://schemas.microsoft.com/office/drawing/2014/main" id="{B753E450-F4F8-48E6-94D4-E6BA13BB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264" y="4033583"/>
            <a:ext cx="629752" cy="6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5A5F1A19-5412-481C-863E-D297D5117178}"/>
              </a:ext>
            </a:extLst>
          </p:cNvPr>
          <p:cNvSpPr txBox="1"/>
          <p:nvPr/>
        </p:nvSpPr>
        <p:spPr>
          <a:xfrm>
            <a:off x="4979098" y="5103302"/>
            <a:ext cx="99024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25" b="1" dirty="0">
                <a:solidFill>
                  <a:srgbClr val="C00000"/>
                </a:solidFill>
                <a:latin typeface="Century Gothic" panose="020B0502020202020204" pitchFamily="34" charset="0"/>
              </a:rPr>
              <a:t>$1000</a:t>
            </a:r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1FF290F9-197B-4CE4-8810-437899BB45C9}"/>
              </a:ext>
            </a:extLst>
          </p:cNvPr>
          <p:cNvCxnSpPr>
            <a:cxnSpLocks/>
          </p:cNvCxnSpPr>
          <p:nvPr/>
        </p:nvCxnSpPr>
        <p:spPr>
          <a:xfrm>
            <a:off x="5176103" y="4877948"/>
            <a:ext cx="160051" cy="219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48529102-C3C3-450F-BDC9-A453EED7D5E8}"/>
              </a:ext>
            </a:extLst>
          </p:cNvPr>
          <p:cNvCxnSpPr>
            <a:cxnSpLocks/>
          </p:cNvCxnSpPr>
          <p:nvPr/>
        </p:nvCxnSpPr>
        <p:spPr>
          <a:xfrm>
            <a:off x="5334506" y="4834118"/>
            <a:ext cx="510" cy="24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F0EEBC9-59B6-4A63-B1F7-460FD2A2EBAB}"/>
              </a:ext>
            </a:extLst>
          </p:cNvPr>
          <p:cNvSpPr txBox="1"/>
          <p:nvPr/>
        </p:nvSpPr>
        <p:spPr>
          <a:xfrm>
            <a:off x="4824448" y="5301812"/>
            <a:ext cx="1310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Century Gothic" panose="020B0502020202020204" pitchFamily="34" charset="0"/>
              </a:rPr>
              <a:t>Retención 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3C339B9-18B0-41A1-A870-0645C99629A0}"/>
              </a:ext>
            </a:extLst>
          </p:cNvPr>
          <p:cNvSpPr txBox="1"/>
          <p:nvPr/>
        </p:nvSpPr>
        <p:spPr>
          <a:xfrm>
            <a:off x="6873411" y="2951860"/>
            <a:ext cx="99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C00000"/>
                </a:solidFill>
                <a:latin typeface="Century Gothic" panose="020B0502020202020204" pitchFamily="34" charset="0"/>
              </a:rPr>
              <a:t>$2000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C0F9F266-F6CB-4369-BD14-2A559FCBE9D2}"/>
              </a:ext>
            </a:extLst>
          </p:cNvPr>
          <p:cNvCxnSpPr>
            <a:cxnSpLocks/>
          </p:cNvCxnSpPr>
          <p:nvPr/>
        </p:nvCxnSpPr>
        <p:spPr>
          <a:xfrm>
            <a:off x="6049993" y="2219462"/>
            <a:ext cx="2776" cy="128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94F9BC8F-A0FF-4D7E-9EDA-EAE018BDD250}"/>
              </a:ext>
            </a:extLst>
          </p:cNvPr>
          <p:cNvCxnSpPr>
            <a:cxnSpLocks/>
          </p:cNvCxnSpPr>
          <p:nvPr/>
        </p:nvCxnSpPr>
        <p:spPr>
          <a:xfrm>
            <a:off x="6070725" y="3188370"/>
            <a:ext cx="720143" cy="17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B82302B1-DD0B-4AD0-86C4-B6A718C3F93B}"/>
              </a:ext>
            </a:extLst>
          </p:cNvPr>
          <p:cNvSpPr txBox="1"/>
          <p:nvPr/>
        </p:nvSpPr>
        <p:spPr>
          <a:xfrm>
            <a:off x="4737811" y="5533712"/>
            <a:ext cx="9517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b="1" dirty="0">
                <a:latin typeface="Century Gothic" panose="020B0502020202020204" pitchFamily="34" charset="0"/>
              </a:rPr>
              <a:t>1er mes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A5BADA4D-205E-4841-A730-D25F960CAE57}"/>
              </a:ext>
            </a:extLst>
          </p:cNvPr>
          <p:cNvSpPr txBox="1"/>
          <p:nvPr/>
        </p:nvSpPr>
        <p:spPr>
          <a:xfrm>
            <a:off x="5330990" y="4665680"/>
            <a:ext cx="99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$500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5C710714-7E39-4B04-A6F3-9C501AEEF299}"/>
              </a:ext>
            </a:extLst>
          </p:cNvPr>
          <p:cNvSpPr txBox="1"/>
          <p:nvPr/>
        </p:nvSpPr>
        <p:spPr>
          <a:xfrm>
            <a:off x="6010643" y="5566840"/>
            <a:ext cx="2146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latin typeface="Century Gothic" panose="020B0502020202020204" pitchFamily="34" charset="0"/>
              </a:rPr>
              <a:t>*Se repite el mismo ciclo</a:t>
            </a:r>
          </a:p>
        </p:txBody>
      </p:sp>
      <p:pic>
        <p:nvPicPr>
          <p:cNvPr id="62" name="Picture 4" descr="Resultado de imagen para persona vector png rojo">
            <a:extLst>
              <a:ext uri="{FF2B5EF4-FFF2-40B4-BE49-F238E27FC236}">
                <a16:creationId xmlns:a16="http://schemas.microsoft.com/office/drawing/2014/main" id="{ACD05AA8-BF93-4742-B7F0-6D607446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9" y="3177767"/>
            <a:ext cx="776541" cy="96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3B91BF58-D50E-4E50-9F91-CF2402B3AEB6}"/>
              </a:ext>
            </a:extLst>
          </p:cNvPr>
          <p:cNvSpPr txBox="1"/>
          <p:nvPr/>
        </p:nvSpPr>
        <p:spPr>
          <a:xfrm>
            <a:off x="214673" y="5495746"/>
            <a:ext cx="372486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25" dirty="0">
                <a:latin typeface="Century Gothic" panose="020B0502020202020204" pitchFamily="34" charset="0"/>
              </a:rPr>
              <a:t>*Para poder participar como tutor, no puedes tener dos rotaciones consecutivas.</a:t>
            </a:r>
          </a:p>
          <a:p>
            <a:r>
              <a:rPr lang="es-MX" sz="825" dirty="0">
                <a:latin typeface="Century Gothic" panose="020B0502020202020204" pitchFamily="34" charset="0"/>
              </a:rPr>
              <a:t>*La vigencia del tutorado es de 30 días.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AFDD4BBD-26BE-476C-B082-2E795E1CCA4F}"/>
              </a:ext>
            </a:extLst>
          </p:cNvPr>
          <p:cNvSpPr txBox="1"/>
          <p:nvPr/>
        </p:nvSpPr>
        <p:spPr>
          <a:xfrm>
            <a:off x="1630801" y="3611021"/>
            <a:ext cx="1461747" cy="159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825" dirty="0">
                <a:latin typeface="Century Gothic" panose="020B0502020202020204" pitchFamily="34" charset="0"/>
              </a:rPr>
              <a:t>Puedes adoptar a 2 tutorados si cumples con los requisitos anteriores. El primer mes aplica únicamente por </a:t>
            </a:r>
            <a:r>
              <a:rPr lang="es-MX" sz="825" b="1" dirty="0">
                <a:latin typeface="Century Gothic" panose="020B0502020202020204" pitchFamily="34" charset="0"/>
              </a:rPr>
              <a:t>retención</a:t>
            </a:r>
            <a:r>
              <a:rPr lang="es-MX" sz="825" dirty="0">
                <a:latin typeface="Century Gothic" panose="020B0502020202020204" pitchFamily="34" charset="0"/>
              </a:rPr>
              <a:t> de tu tutorado ($500 por cada tutorado)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5A5EB20-C45F-4513-BA62-12DFB4A9B95E}"/>
              </a:ext>
            </a:extLst>
          </p:cNvPr>
          <p:cNvSpPr txBox="1"/>
          <p:nvPr/>
        </p:nvSpPr>
        <p:spPr>
          <a:xfrm>
            <a:off x="3137929" y="3618774"/>
            <a:ext cx="1501896" cy="159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825" dirty="0">
                <a:latin typeface="Century Gothic" panose="020B0502020202020204" pitchFamily="34" charset="0"/>
              </a:rPr>
              <a:t>En el segundo mes con los tutorados que adoptaste el mes anterior, la meta es que se lleven bono para que tu como tutor, te lleves $500 por cada uno que se lo lleve. 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62C915BE-57DE-4E1F-8BC0-B838CC87F12B}"/>
              </a:ext>
            </a:extLst>
          </p:cNvPr>
          <p:cNvSpPr txBox="1"/>
          <p:nvPr/>
        </p:nvSpPr>
        <p:spPr>
          <a:xfrm>
            <a:off x="6553142" y="3345634"/>
            <a:ext cx="1461747" cy="1972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825" dirty="0">
                <a:latin typeface="Century Gothic" panose="020B0502020202020204" pitchFamily="34" charset="0"/>
              </a:rPr>
              <a:t>El tercer mes se repite la meta del mes anterior, lo cual implica que tus tutorados se lleven el bono. Así tú como tutor te llevas $500 por cada uno que se lo lleve. Además de que en esta etapa, podrás adoptar dos nuevos tutorados.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879C632-94BF-49D8-A128-4AD7DABB845D}"/>
              </a:ext>
            </a:extLst>
          </p:cNvPr>
          <p:cNvSpPr txBox="1"/>
          <p:nvPr/>
        </p:nvSpPr>
        <p:spPr>
          <a:xfrm>
            <a:off x="6814295" y="5482557"/>
            <a:ext cx="17447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>
                <a:solidFill>
                  <a:srgbClr val="C00000"/>
                </a:solidFill>
                <a:latin typeface="Century Gothic" panose="020B0502020202020204" pitchFamily="34" charset="0"/>
              </a:rPr>
              <a:t>Bono de</a:t>
            </a:r>
          </a:p>
          <a:p>
            <a:pPr algn="r"/>
            <a:r>
              <a:rPr lang="es-MX" sz="1050" dirty="0">
                <a:solidFill>
                  <a:srgbClr val="C00000"/>
                </a:solidFill>
                <a:latin typeface="Century Gothic" panose="020B0502020202020204" pitchFamily="34" charset="0"/>
              </a:rPr>
              <a:t>Liderazgo</a:t>
            </a:r>
          </a:p>
        </p:txBody>
      </p:sp>
      <p:pic>
        <p:nvPicPr>
          <p:cNvPr id="69" name="Picture 6" descr="Relationship icon">
            <a:extLst>
              <a:ext uri="{FF2B5EF4-FFF2-40B4-BE49-F238E27FC236}">
                <a16:creationId xmlns:a16="http://schemas.microsoft.com/office/drawing/2014/main" id="{101BEA00-04FE-4EB7-BF54-34A5B70D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50" y="5487986"/>
            <a:ext cx="419129" cy="4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CuadroTexto 77">
            <a:extLst>
              <a:ext uri="{FF2B5EF4-FFF2-40B4-BE49-F238E27FC236}">
                <a16:creationId xmlns:a16="http://schemas.microsoft.com/office/drawing/2014/main" id="{A118D0FC-097D-4567-A396-F0EE9BFDDE5F}"/>
              </a:ext>
            </a:extLst>
          </p:cNvPr>
          <p:cNvSpPr txBox="1"/>
          <p:nvPr/>
        </p:nvSpPr>
        <p:spPr>
          <a:xfrm>
            <a:off x="361950" y="312980"/>
            <a:ext cx="81991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700" dirty="0">
                <a:solidFill>
                  <a:srgbClr val="C00000"/>
                </a:solidFill>
                <a:latin typeface="Century Gothic" panose="020B0502020202020204" pitchFamily="34" charset="0"/>
              </a:rPr>
              <a:t>Programa: TUTORES</a:t>
            </a:r>
          </a:p>
        </p:txBody>
      </p:sp>
    </p:spTree>
    <p:extLst>
      <p:ext uri="{BB962C8B-B14F-4D97-AF65-F5344CB8AC3E}">
        <p14:creationId xmlns:p14="http://schemas.microsoft.com/office/powerpoint/2010/main" val="269412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 dirty="0">
                <a:solidFill>
                  <a:srgbClr val="FF0000"/>
                </a:solidFill>
              </a:rPr>
              <a:t>Nuestros Servicios</a:t>
            </a:r>
          </a:p>
        </p:txBody>
      </p:sp>
      <p:sp>
        <p:nvSpPr>
          <p:cNvPr id="8195" name="Marcador de contenido 2"/>
          <p:cNvSpPr>
            <a:spLocks noGrp="1"/>
          </p:cNvSpPr>
          <p:nvPr>
            <p:ph idx="1"/>
          </p:nvPr>
        </p:nvSpPr>
        <p:spPr>
          <a:xfrm>
            <a:off x="628650" y="1695450"/>
            <a:ext cx="7886700" cy="4351338"/>
          </a:xfrm>
        </p:spPr>
        <p:txBody>
          <a:bodyPr/>
          <a:lstStyle/>
          <a:p>
            <a:pPr algn="just" eaLnBrk="1" hangingPunct="1">
              <a:buNone/>
            </a:pPr>
            <a:r>
              <a:rPr lang="es-MX" altLang="es-MX" sz="1800" dirty="0">
                <a:ea typeface="MS PGothic" pitchFamily="34" charset="-128"/>
              </a:rPr>
              <a:t>Ofrecemos servicios de calidad, somos especialistas en dar las mejores soluciones  y sobre todo brindamos calidad en el servicio.</a:t>
            </a:r>
          </a:p>
          <a:p>
            <a:pPr eaLnBrk="1" hangingPunct="1"/>
            <a:endParaRPr lang="es-MX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40FC56-13F2-4DD0-A98A-46D361B8CD99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s-MX"/>
          </a:p>
        </p:txBody>
      </p:sp>
      <p:grpSp>
        <p:nvGrpSpPr>
          <p:cNvPr id="8197" name="61 Grupo"/>
          <p:cNvGrpSpPr>
            <a:grpSpLocks/>
          </p:cNvGrpSpPr>
          <p:nvPr/>
        </p:nvGrpSpPr>
        <p:grpSpPr bwMode="auto">
          <a:xfrm>
            <a:off x="534988" y="2319338"/>
            <a:ext cx="7920037" cy="4095750"/>
            <a:chOff x="252330" y="1201860"/>
            <a:chExt cx="7920070" cy="5035452"/>
          </a:xfrm>
        </p:grpSpPr>
        <p:pic>
          <p:nvPicPr>
            <p:cNvPr id="8199" name="38 Imagen" descr="Logo CCS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75856" y="2996952"/>
              <a:ext cx="117049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0" name="20 CuadroTexto"/>
            <p:cNvSpPr txBox="1">
              <a:spLocks noChangeArrowheads="1"/>
            </p:cNvSpPr>
            <p:nvPr/>
          </p:nvSpPr>
          <p:spPr bwMode="auto">
            <a:xfrm>
              <a:off x="252330" y="1672105"/>
              <a:ext cx="201622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MX" altLang="es-MX">
                  <a:latin typeface="Calibri" pitchFamily="34" charset="0"/>
                  <a:ea typeface="MS PGothic" pitchFamily="34" charset="-128"/>
                </a:rPr>
                <a:t>Atención a Clientes</a:t>
              </a:r>
            </a:p>
          </p:txBody>
        </p:sp>
        <p:sp>
          <p:nvSpPr>
            <p:cNvPr id="8201" name="21 CuadroTexto"/>
            <p:cNvSpPr txBox="1">
              <a:spLocks noChangeArrowheads="1"/>
            </p:cNvSpPr>
            <p:nvPr/>
          </p:nvSpPr>
          <p:spPr bwMode="auto">
            <a:xfrm>
              <a:off x="5940152" y="3068960"/>
              <a:ext cx="20882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MX" altLang="es-MX">
                  <a:latin typeface="Calibri" pitchFamily="34" charset="0"/>
                  <a:ea typeface="MS PGothic" pitchFamily="34" charset="-128"/>
                </a:rPr>
                <a:t>Soporte Técnico</a:t>
              </a:r>
            </a:p>
          </p:txBody>
        </p:sp>
        <p:sp>
          <p:nvSpPr>
            <p:cNvPr id="8202" name="22 CuadroTexto"/>
            <p:cNvSpPr txBox="1">
              <a:spLocks noChangeArrowheads="1"/>
            </p:cNvSpPr>
            <p:nvPr/>
          </p:nvSpPr>
          <p:spPr bwMode="auto">
            <a:xfrm>
              <a:off x="4853335" y="1201860"/>
              <a:ext cx="201622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MX" altLang="es-MX">
                  <a:latin typeface="Calibri" pitchFamily="34" charset="0"/>
                  <a:ea typeface="MS PGothic" pitchFamily="34" charset="-128"/>
                </a:rPr>
                <a:t>Ventas</a:t>
              </a:r>
            </a:p>
          </p:txBody>
        </p:sp>
        <p:sp>
          <p:nvSpPr>
            <p:cNvPr id="8203" name="23 CuadroTexto"/>
            <p:cNvSpPr txBox="1">
              <a:spLocks noChangeArrowheads="1"/>
            </p:cNvSpPr>
            <p:nvPr/>
          </p:nvSpPr>
          <p:spPr bwMode="auto">
            <a:xfrm>
              <a:off x="395536" y="5085184"/>
              <a:ext cx="20162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MX" altLang="es-MX">
                  <a:latin typeface="Calibri" pitchFamily="34" charset="0"/>
                  <a:ea typeface="MS PGothic" pitchFamily="34" charset="-128"/>
                </a:rPr>
                <a:t>Prospección</a:t>
              </a:r>
            </a:p>
          </p:txBody>
        </p:sp>
        <p:sp>
          <p:nvSpPr>
            <p:cNvPr id="8204" name="24 CuadroTexto"/>
            <p:cNvSpPr txBox="1">
              <a:spLocks noChangeArrowheads="1"/>
            </p:cNvSpPr>
            <p:nvPr/>
          </p:nvSpPr>
          <p:spPr bwMode="auto">
            <a:xfrm>
              <a:off x="6156176" y="5075892"/>
              <a:ext cx="20162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MX" altLang="es-MX">
                  <a:latin typeface="Calibri" pitchFamily="34" charset="0"/>
                  <a:ea typeface="MS PGothic" pitchFamily="34" charset="-128"/>
                </a:rPr>
                <a:t>Back Office</a:t>
              </a:r>
            </a:p>
          </p:txBody>
        </p:sp>
        <p:cxnSp>
          <p:nvCxnSpPr>
            <p:cNvPr id="15" name="14 Conector recto"/>
            <p:cNvCxnSpPr/>
            <p:nvPr/>
          </p:nvCxnSpPr>
          <p:spPr>
            <a:xfrm flipV="1">
              <a:off x="3851207" y="1990357"/>
              <a:ext cx="0" cy="934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5 Conector recto"/>
            <p:cNvCxnSpPr/>
            <p:nvPr/>
          </p:nvCxnSpPr>
          <p:spPr>
            <a:xfrm flipH="1">
              <a:off x="2195438" y="1990357"/>
              <a:ext cx="165576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6 Conector recto"/>
            <p:cNvCxnSpPr/>
            <p:nvPr/>
          </p:nvCxnSpPr>
          <p:spPr>
            <a:xfrm>
              <a:off x="3851207" y="1422404"/>
              <a:ext cx="0" cy="567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7 Conector recto"/>
            <p:cNvCxnSpPr/>
            <p:nvPr/>
          </p:nvCxnSpPr>
          <p:spPr>
            <a:xfrm>
              <a:off x="3851207" y="1412646"/>
              <a:ext cx="151289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18 Conector recto"/>
            <p:cNvCxnSpPr/>
            <p:nvPr/>
          </p:nvCxnSpPr>
          <p:spPr>
            <a:xfrm>
              <a:off x="3924232" y="3789848"/>
              <a:ext cx="0" cy="15106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"/>
            <p:cNvCxnSpPr/>
            <p:nvPr/>
          </p:nvCxnSpPr>
          <p:spPr>
            <a:xfrm flipV="1">
              <a:off x="4356034" y="3253123"/>
              <a:ext cx="1728795" cy="31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0 Conector recto"/>
            <p:cNvCxnSpPr/>
            <p:nvPr/>
          </p:nvCxnSpPr>
          <p:spPr>
            <a:xfrm>
              <a:off x="3924232" y="5300484"/>
              <a:ext cx="25923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21 Conector recto"/>
            <p:cNvCxnSpPr/>
            <p:nvPr/>
          </p:nvCxnSpPr>
          <p:spPr>
            <a:xfrm>
              <a:off x="2195438" y="5300484"/>
              <a:ext cx="18002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22 Conector recto"/>
            <p:cNvCxnSpPr/>
            <p:nvPr/>
          </p:nvCxnSpPr>
          <p:spPr>
            <a:xfrm>
              <a:off x="3924232" y="4437821"/>
              <a:ext cx="0" cy="15125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14" name="45 CuadroTexto"/>
            <p:cNvSpPr txBox="1">
              <a:spLocks noChangeArrowheads="1"/>
            </p:cNvSpPr>
            <p:nvPr/>
          </p:nvSpPr>
          <p:spPr bwMode="auto">
            <a:xfrm>
              <a:off x="2915816" y="5867980"/>
              <a:ext cx="20162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MX" altLang="es-MX">
                  <a:latin typeface="Calibri" pitchFamily="34" charset="0"/>
                  <a:ea typeface="MS PGothic" pitchFamily="34" charset="-128"/>
                </a:rPr>
                <a:t>Quejas</a:t>
              </a:r>
            </a:p>
          </p:txBody>
        </p:sp>
        <p:cxnSp>
          <p:nvCxnSpPr>
            <p:cNvPr id="25" name="24 Conector recto"/>
            <p:cNvCxnSpPr/>
            <p:nvPr/>
          </p:nvCxnSpPr>
          <p:spPr>
            <a:xfrm>
              <a:off x="1619173" y="2060619"/>
              <a:ext cx="0" cy="5074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218" name="Picture 6" descr="http://yucatan.com.mx/wp-content/uploads/2013/06/Redes-Sociales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2814" t="76945" r="55827" b="3818"/>
            <a:stretch>
              <a:fillRect/>
            </a:stretch>
          </p:blipFill>
          <p:spPr bwMode="auto">
            <a:xfrm>
              <a:off x="1948713" y="2530790"/>
              <a:ext cx="737871" cy="819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5" cstate="print"/>
          <a:srcRect l="64687" t="62083" r="16344" b="20773"/>
          <a:stretch>
            <a:fillRect/>
          </a:stretch>
        </p:blipFill>
        <p:spPr bwMode="auto">
          <a:xfrm>
            <a:off x="3298825" y="3516313"/>
            <a:ext cx="1795463" cy="118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1" name="Picture 1" descr="C:\Users\cara\Desktop\iMAGENES INDUCCION\WhatsApp-Logo-293x3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1250" y="3456119"/>
            <a:ext cx="595342" cy="609565"/>
          </a:xfrm>
          <a:prstGeom prst="rect">
            <a:avLst/>
          </a:prstGeom>
          <a:noFill/>
        </p:spPr>
      </p:pic>
      <p:pic>
        <p:nvPicPr>
          <p:cNvPr id="20481" name="Picture 1" descr="C:\Users\Administrador\Desktop\facebook-770688_64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0904" y="3516442"/>
            <a:ext cx="480205" cy="480205"/>
          </a:xfrm>
          <a:prstGeom prst="rect">
            <a:avLst/>
          </a:prstGeom>
          <a:noFill/>
        </p:spPr>
      </p:pic>
      <p:pic>
        <p:nvPicPr>
          <p:cNvPr id="20482" name="Picture 2" descr="C:\Users\Administrador\Desktop\dezeen_twitter-bird.gif"/>
          <p:cNvPicPr>
            <a:picLocks noChangeAspect="1" noChangeArrowheads="1"/>
          </p:cNvPicPr>
          <p:nvPr/>
        </p:nvPicPr>
        <p:blipFill>
          <a:blip r:embed="rId8"/>
          <a:srcRect l="15586" t="20272" r="12506" b="19935"/>
          <a:stretch>
            <a:fillRect/>
          </a:stretch>
        </p:blipFill>
        <p:spPr bwMode="auto">
          <a:xfrm>
            <a:off x="1664413" y="3524035"/>
            <a:ext cx="568369" cy="4726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2 Título"/>
          <p:cNvSpPr>
            <a:spLocks noGrp="1"/>
          </p:cNvSpPr>
          <p:nvPr>
            <p:ph type="title"/>
          </p:nvPr>
        </p:nvSpPr>
        <p:spPr>
          <a:xfrm>
            <a:off x="583495" y="1132770"/>
            <a:ext cx="7886700" cy="1325563"/>
          </a:xfrm>
        </p:spPr>
        <p:txBody>
          <a:bodyPr/>
          <a:lstStyle/>
          <a:p>
            <a:pPr algn="ctr" eaLnBrk="1" hangingPunct="1"/>
            <a:r>
              <a:rPr lang="es-MX" b="1" dirty="0">
                <a:latin typeface="Aharoni" pitchFamily="2" charset="-79"/>
                <a:cs typeface="Aharoni" pitchFamily="2" charset="-79"/>
              </a:rPr>
              <a:t>¡ G  R  A  C  I  A  S 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4</a:t>
            </a:fld>
            <a:endParaRPr lang="es-MX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06072" y="229659"/>
            <a:ext cx="7886700" cy="1325563"/>
          </a:xfrm>
        </p:spPr>
        <p:txBody>
          <a:bodyPr/>
          <a:lstStyle/>
          <a:p>
            <a:pPr eaLnBrk="1" hangingPunct="1"/>
            <a:r>
              <a:rPr lang="es-MX" sz="2500" b="1" dirty="0">
                <a:solidFill>
                  <a:srgbClr val="FF0000"/>
                </a:solidFill>
              </a:rPr>
              <a:t>Nuestros Clientes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64687" t="62083" r="16344" b="20773"/>
          <a:stretch>
            <a:fillRect/>
          </a:stretch>
        </p:blipFill>
        <p:spPr bwMode="auto">
          <a:xfrm>
            <a:off x="3601154" y="3205393"/>
            <a:ext cx="1910494" cy="107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 descr="C:\Users\cara\Desktop\iMAGENES INDUCCION\2000px-Dominos_pizza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8247" y="1784978"/>
            <a:ext cx="1377244" cy="1377244"/>
          </a:xfrm>
          <a:prstGeom prst="rect">
            <a:avLst/>
          </a:prstGeom>
          <a:noFill/>
        </p:spPr>
      </p:pic>
      <p:pic>
        <p:nvPicPr>
          <p:cNvPr id="35846" name="Picture 6" descr="C:\Users\cara\Desktop\iMAGENES INDUCCION\inea.jpg"/>
          <p:cNvPicPr>
            <a:picLocks noChangeAspect="1" noChangeArrowheads="1"/>
          </p:cNvPicPr>
          <p:nvPr/>
        </p:nvPicPr>
        <p:blipFill>
          <a:blip r:embed="rId4" cstate="print"/>
          <a:srcRect b="15432"/>
          <a:stretch>
            <a:fillRect/>
          </a:stretch>
        </p:blipFill>
        <p:spPr bwMode="auto">
          <a:xfrm>
            <a:off x="6467666" y="3118608"/>
            <a:ext cx="1838325" cy="908862"/>
          </a:xfrm>
          <a:prstGeom prst="rect">
            <a:avLst/>
          </a:prstGeom>
          <a:noFill/>
        </p:spPr>
      </p:pic>
      <p:pic>
        <p:nvPicPr>
          <p:cNvPr id="35848" name="Picture 8" descr="C:\Users\cara\Desktop\iMAGENES INDUCCION\logo-origen.jpg"/>
          <p:cNvPicPr>
            <a:picLocks noChangeAspect="1" noChangeArrowheads="1"/>
          </p:cNvPicPr>
          <p:nvPr/>
        </p:nvPicPr>
        <p:blipFill>
          <a:blip r:embed="rId5" cstate="print"/>
          <a:srcRect l="12575" t="18011" r="11665" b="22027"/>
          <a:stretch>
            <a:fillRect/>
          </a:stretch>
        </p:blipFill>
        <p:spPr bwMode="auto">
          <a:xfrm>
            <a:off x="5997061" y="1778824"/>
            <a:ext cx="2052505" cy="666045"/>
          </a:xfrm>
          <a:prstGeom prst="rect">
            <a:avLst/>
          </a:prstGeom>
          <a:noFill/>
        </p:spPr>
      </p:pic>
      <p:pic>
        <p:nvPicPr>
          <p:cNvPr id="35849" name="Picture 9" descr="C:\Users\cara\Desktop\iMAGENES INDUCCION\Oxxo_Logo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3703" y="3985571"/>
            <a:ext cx="1868654" cy="1014412"/>
          </a:xfrm>
          <a:prstGeom prst="rect">
            <a:avLst/>
          </a:prstGeom>
          <a:noFill/>
        </p:spPr>
      </p:pic>
      <p:pic>
        <p:nvPicPr>
          <p:cNvPr id="35850" name="Picture 10" descr="C:\Users\cara\Desktop\iMAGENES INDUCCION\pric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65677" y="1206644"/>
            <a:ext cx="1856336" cy="1388540"/>
          </a:xfrm>
          <a:prstGeom prst="rect">
            <a:avLst/>
          </a:prstGeom>
          <a:noFill/>
        </p:spPr>
      </p:pic>
      <p:sp>
        <p:nvSpPr>
          <p:cNvPr id="19458" name="AutoShape 2" descr="Resultado de imagen para buongiorno mobi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9459" name="Picture 3" descr="C:\Users\Administrador\Desktop\buongiorno-logo-o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97537" y="5141967"/>
            <a:ext cx="1424655" cy="868415"/>
          </a:xfrm>
          <a:prstGeom prst="rect">
            <a:avLst/>
          </a:prstGeom>
          <a:noFill/>
        </p:spPr>
      </p:pic>
      <p:pic>
        <p:nvPicPr>
          <p:cNvPr id="19460" name="Picture 4" descr="C:\Users\Administrador\Desktop\Maxcom-Logo.jpg"/>
          <p:cNvPicPr>
            <a:picLocks noChangeAspect="1" noChangeArrowheads="1"/>
          </p:cNvPicPr>
          <p:nvPr/>
        </p:nvPicPr>
        <p:blipFill>
          <a:blip r:embed="rId9"/>
          <a:srcRect t="7366" b="6718"/>
          <a:stretch>
            <a:fillRect/>
          </a:stretch>
        </p:blipFill>
        <p:spPr bwMode="auto">
          <a:xfrm>
            <a:off x="5670383" y="4808308"/>
            <a:ext cx="2433393" cy="10787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DB756-19A1-4B32-92AA-EB5072BD8BAE}" type="slidenum">
              <a:rPr lang="es-MX" smtClean="0"/>
              <a:pPr>
                <a:defRPr/>
              </a:pPr>
              <a:t>5</a:t>
            </a:fld>
            <a:endParaRPr lang="es-MX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06072" y="229659"/>
            <a:ext cx="7886700" cy="1325563"/>
          </a:xfrm>
        </p:spPr>
        <p:txBody>
          <a:bodyPr/>
          <a:lstStyle/>
          <a:p>
            <a:pPr eaLnBrk="1" hangingPunct="1"/>
            <a:r>
              <a:rPr lang="es-MX" sz="2500" b="1" dirty="0">
                <a:solidFill>
                  <a:srgbClr val="FF0000"/>
                </a:solidFill>
              </a:rPr>
              <a:t>Nuestros Clientes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64687" t="62083" r="16344" b="20773"/>
          <a:stretch>
            <a:fillRect/>
          </a:stretch>
        </p:blipFill>
        <p:spPr bwMode="auto">
          <a:xfrm>
            <a:off x="3601154" y="3205393"/>
            <a:ext cx="1910494" cy="107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328" y="2048869"/>
            <a:ext cx="1992086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 descr="C:\Users\cara\Desktop\iMAGENES INDUCCION\casas ar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6981" y="4925224"/>
            <a:ext cx="1986259" cy="894853"/>
          </a:xfrm>
          <a:prstGeom prst="rect">
            <a:avLst/>
          </a:prstGeom>
          <a:noFill/>
        </p:spPr>
      </p:pic>
      <p:pic>
        <p:nvPicPr>
          <p:cNvPr id="35845" name="Picture 5" descr="C:\Users\cara\Desktop\iMAGENES INDUCCION\cropped-ilusion-banner2.png"/>
          <p:cNvPicPr>
            <a:picLocks noChangeAspect="1" noChangeArrowheads="1"/>
          </p:cNvPicPr>
          <p:nvPr/>
        </p:nvPicPr>
        <p:blipFill>
          <a:blip r:embed="rId5" cstate="print"/>
          <a:srcRect l="23378" t="18988" r="22931" b="14642"/>
          <a:stretch>
            <a:fillRect/>
          </a:stretch>
        </p:blipFill>
        <p:spPr bwMode="auto">
          <a:xfrm>
            <a:off x="3407724" y="1590247"/>
            <a:ext cx="2427998" cy="755377"/>
          </a:xfrm>
          <a:prstGeom prst="rect">
            <a:avLst/>
          </a:prstGeom>
          <a:noFill/>
        </p:spPr>
      </p:pic>
      <p:pic>
        <p:nvPicPr>
          <p:cNvPr id="35847" name="Picture 7" descr="C:\Users\cara\Desktop\iMAGENES INDUCCION\Logo TeleVia image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1964" y="2155381"/>
            <a:ext cx="2473330" cy="766762"/>
          </a:xfrm>
          <a:prstGeom prst="rect">
            <a:avLst/>
          </a:prstGeom>
          <a:noFill/>
        </p:spPr>
      </p:pic>
      <p:pic>
        <p:nvPicPr>
          <p:cNvPr id="1027" name="Picture 3" descr="C:\Users\Administrador\Desktop\Sin título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7489" y="3443163"/>
            <a:ext cx="1762125" cy="1190625"/>
          </a:xfrm>
          <a:prstGeom prst="rect">
            <a:avLst/>
          </a:prstGeom>
          <a:noFill/>
        </p:spPr>
      </p:pic>
      <p:pic>
        <p:nvPicPr>
          <p:cNvPr id="1028" name="Picture 4" descr="C:\Users\Administrador\Desktop\a3p_14.png"/>
          <p:cNvPicPr>
            <a:picLocks noChangeAspect="1" noChangeArrowheads="1"/>
          </p:cNvPicPr>
          <p:nvPr/>
        </p:nvPicPr>
        <p:blipFill>
          <a:blip r:embed="rId8"/>
          <a:srcRect r="72647"/>
          <a:stretch>
            <a:fillRect/>
          </a:stretch>
        </p:blipFill>
        <p:spPr bwMode="auto">
          <a:xfrm>
            <a:off x="6541266" y="3965325"/>
            <a:ext cx="886949" cy="791609"/>
          </a:xfrm>
          <a:prstGeom prst="rect">
            <a:avLst/>
          </a:prstGeom>
          <a:noFill/>
        </p:spPr>
      </p:pic>
      <p:pic>
        <p:nvPicPr>
          <p:cNvPr id="17" name="Picture 4" descr="C:\Users\Administrador\Desktop\a3p_14.png"/>
          <p:cNvPicPr>
            <a:picLocks noChangeAspect="1" noChangeArrowheads="1"/>
          </p:cNvPicPr>
          <p:nvPr/>
        </p:nvPicPr>
        <p:blipFill>
          <a:blip r:embed="rId8"/>
          <a:srcRect l="28040" t="35322"/>
          <a:stretch>
            <a:fillRect/>
          </a:stretch>
        </p:blipFill>
        <p:spPr bwMode="auto">
          <a:xfrm>
            <a:off x="5753529" y="4921320"/>
            <a:ext cx="2622094" cy="5753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2500" b="1">
                <a:solidFill>
                  <a:srgbClr val="FF0000"/>
                </a:solidFill>
              </a:rPr>
              <a:t>Nuestro Centro y Empresa</a:t>
            </a:r>
          </a:p>
        </p:txBody>
      </p:sp>
      <p:sp>
        <p:nvSpPr>
          <p:cNvPr id="9219" name="Marcador de contenido 2"/>
          <p:cNvSpPr>
            <a:spLocks noGrp="1"/>
          </p:cNvSpPr>
          <p:nvPr>
            <p:ph idx="1"/>
          </p:nvPr>
        </p:nvSpPr>
        <p:spPr>
          <a:xfrm>
            <a:off x="3929063" y="1317625"/>
            <a:ext cx="4586287" cy="4729163"/>
          </a:xfrm>
        </p:spPr>
        <p:txBody>
          <a:bodyPr/>
          <a:lstStyle/>
          <a:p>
            <a:pPr algn="just" eaLnBrk="1" hangingPunct="1"/>
            <a:r>
              <a:rPr lang="es-MX" altLang="es-MX" sz="1800" dirty="0">
                <a:ea typeface="MS PGothic" pitchFamily="34" charset="-128"/>
              </a:rPr>
              <a:t>Se apertura en el año 2004 , ofrece soluciones integrales en capital humano.</a:t>
            </a:r>
            <a:endParaRPr lang="es-MX" sz="1800" dirty="0"/>
          </a:p>
          <a:p>
            <a:pPr algn="just" eaLnBrk="1" hangingPunct="1">
              <a:buFont typeface="Arial" pitchFamily="34" charset="0"/>
              <a:buNone/>
            </a:pPr>
            <a:endParaRPr lang="es-MX" sz="1800" dirty="0"/>
          </a:p>
          <a:p>
            <a:pPr algn="just" eaLnBrk="1" hangingPunct="1"/>
            <a:r>
              <a:rPr lang="es-MX" altLang="es-MX" sz="1800" dirty="0">
                <a:ea typeface="MS PGothic" pitchFamily="34" charset="-128"/>
              </a:rPr>
              <a:t>En el  2005  nos fusionamos con uno de los principales grupos de servicio de capital humano en México (Grupo SIM- FESE).</a:t>
            </a:r>
          </a:p>
          <a:p>
            <a:pPr algn="just" eaLnBrk="1" hangingPunct="1"/>
            <a:endParaRPr lang="es-MX" altLang="es-MX" sz="1800" dirty="0">
              <a:ea typeface="MS PGothic" pitchFamily="34" charset="-128"/>
            </a:endParaRPr>
          </a:p>
          <a:p>
            <a:pPr algn="just" eaLnBrk="1" hangingPunct="1"/>
            <a:r>
              <a:rPr lang="es-MX" altLang="es-MX" sz="1800" dirty="0">
                <a:ea typeface="MS PGothic" pitchFamily="34" charset="-128"/>
              </a:rPr>
              <a:t>Dentro  de nuestras actividades de responsabilidad social, apoyamos a diversas instituciones como Ayuda y Solidaridad con las Niñas  de la Calle, I.A.P., Fundación TAM, Fundación Origen y Comité de Ayuda  a Desastres y Emergencias Nacionales A.C.</a:t>
            </a:r>
          </a:p>
        </p:txBody>
      </p:sp>
      <p:sp>
        <p:nvSpPr>
          <p:cNvPr id="9220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0758CA-CEFC-4C9C-8349-74CD705ACBE1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s-MX"/>
          </a:p>
        </p:txBody>
      </p:sp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3579" y="3741376"/>
            <a:ext cx="2833782" cy="19299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0800" cap="sq">
            <a:solidFill>
              <a:srgbClr val="FF000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577" name="Picture 1" descr="C:\Users\cara\Desktop\iMAGENES INDUCCION\IMG_20160920_1137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2914" y="1448365"/>
            <a:ext cx="2825783" cy="21193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0800" cap="sq">
            <a:solidFill>
              <a:srgbClr val="FF000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>
          <a:xfrm>
            <a:off x="312738" y="300038"/>
            <a:ext cx="7886700" cy="1325562"/>
          </a:xfrm>
        </p:spPr>
        <p:txBody>
          <a:bodyPr/>
          <a:lstStyle/>
          <a:p>
            <a:pPr eaLnBrk="1" hangingPunct="1"/>
            <a:r>
              <a:rPr lang="es-MX" sz="2500" b="1" dirty="0">
                <a:solidFill>
                  <a:srgbClr val="FF0000"/>
                </a:solidFill>
              </a:rPr>
              <a:t>Valores y Principios de actuación </a:t>
            </a:r>
          </a:p>
        </p:txBody>
      </p:sp>
      <p:sp>
        <p:nvSpPr>
          <p:cNvPr id="11268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3DC349-1FA6-4E76-9AFD-F660ACC62ECC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s-MX"/>
          </a:p>
        </p:txBody>
      </p:sp>
      <p:sp>
        <p:nvSpPr>
          <p:cNvPr id="5" name="4 CuadroTexto"/>
          <p:cNvSpPr txBox="1"/>
          <p:nvPr/>
        </p:nvSpPr>
        <p:spPr>
          <a:xfrm>
            <a:off x="508000" y="1803401"/>
            <a:ext cx="79375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buFont typeface="Arial" pitchFamily="34" charset="0"/>
              <a:buNone/>
            </a:pPr>
            <a:r>
              <a:rPr lang="es-MX" altLang="es-MX" b="1" dirty="0">
                <a:solidFill>
                  <a:srgbClr val="FF0000"/>
                </a:solidFill>
                <a:ea typeface="MS PGothic" pitchFamily="34" charset="-128"/>
              </a:rPr>
              <a:t>M</a:t>
            </a:r>
            <a:r>
              <a:rPr lang="es-MX" altLang="es-MX" b="1" dirty="0">
                <a:solidFill>
                  <a:srgbClr val="FF0000"/>
                </a:solidFill>
                <a:latin typeface="+mn-lt"/>
                <a:ea typeface="MS PGothic" pitchFamily="34" charset="-128"/>
              </a:rPr>
              <a:t>isión </a:t>
            </a:r>
            <a:endParaRPr 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r>
              <a:rPr lang="es-MX" altLang="es-MX" dirty="0">
                <a:latin typeface="+mn-lt"/>
                <a:ea typeface="MS PGothic" pitchFamily="34" charset="-128"/>
              </a:rPr>
              <a:t>Proporcionar a nuestros clientes una solución personalizada e integral para su centro de contacto con los más altos estándares de calidad, enfocada a mejorar la experiencia de su usuario y generar valor para nuestra comunidad, clientes, empleados y accionistas.</a:t>
            </a:r>
          </a:p>
          <a:p>
            <a:pPr algn="just" eaLnBrk="1" hangingPunct="1">
              <a:buFont typeface="Arial" pitchFamily="34" charset="0"/>
              <a:buNone/>
            </a:pPr>
            <a:endParaRPr lang="es-MX" alt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r>
              <a:rPr lang="es-MX" altLang="es-MX" b="1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</a:rPr>
              <a:t>Visión </a:t>
            </a:r>
            <a:endParaRPr lang="es-MX" dirty="0">
              <a:latin typeface="Calibri" pitchFamily="34" charset="0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r>
              <a:rPr lang="es-MX" altLang="es-MX" dirty="0">
                <a:latin typeface="Calibri" pitchFamily="34" charset="0"/>
                <a:ea typeface="MS PGothic" pitchFamily="34" charset="-128"/>
              </a:rPr>
              <a:t>Ser el socio de negocio líder en soluciones integrales para centros de contacto, creando un compromiso con nuestros clientes y sus proyectos para que sean rentables y gestionados con altos estándares de calidad, aportando ideas actuales e innovadoras que generen lazos duraderos, a través de la unión de talentos y experiencia.</a:t>
            </a:r>
          </a:p>
          <a:p>
            <a:pPr algn="just" eaLnBrk="1" hangingPunct="1">
              <a:buFont typeface="Arial" pitchFamily="34" charset="0"/>
              <a:buNone/>
            </a:pPr>
            <a:endParaRPr lang="es-MX" altLang="es-MX" dirty="0">
              <a:latin typeface="Calibri" pitchFamily="34" charset="0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altLang="es-MX" dirty="0">
              <a:latin typeface="Calibri" pitchFamily="34" charset="0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altLang="es-MX" dirty="0">
              <a:latin typeface="Calibri" pitchFamily="34" charset="0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altLang="es-MX" dirty="0">
              <a:latin typeface="Calibri" pitchFamily="34" charset="0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alt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dirty="0">
              <a:latin typeface="+mn-lt"/>
              <a:ea typeface="MS PGothic" pitchFamily="34" charset="-128"/>
            </a:endParaRPr>
          </a:p>
          <a:p>
            <a:pPr algn="just" eaLnBrk="1" hangingPunct="1">
              <a:buFont typeface="Arial" pitchFamily="34" charset="0"/>
              <a:buNone/>
            </a:pPr>
            <a:endParaRPr lang="es-MX" dirty="0">
              <a:latin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/>
          <p:cNvSpPr>
            <a:spLocks noGrp="1"/>
          </p:cNvSpPr>
          <p:nvPr>
            <p:ph type="title"/>
          </p:nvPr>
        </p:nvSpPr>
        <p:spPr>
          <a:xfrm>
            <a:off x="312738" y="381000"/>
            <a:ext cx="7886700" cy="776288"/>
          </a:xfrm>
        </p:spPr>
        <p:txBody>
          <a:bodyPr/>
          <a:lstStyle/>
          <a:p>
            <a:pPr eaLnBrk="1" hangingPunct="1"/>
            <a:r>
              <a:rPr lang="es-MX" sz="2500" b="1">
                <a:solidFill>
                  <a:srgbClr val="FF0000"/>
                </a:solidFill>
              </a:rPr>
              <a:t>Mis Valores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71663" y="1176338"/>
            <a:ext cx="6643687" cy="5343525"/>
          </a:xfrm>
        </p:spPr>
        <p:txBody>
          <a:bodyPr rtlCol="0"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s-MX" altLang="es-MX" sz="1800" b="1" dirty="0">
                <a:solidFill>
                  <a:srgbClr val="C00000"/>
                </a:solidFill>
                <a:ea typeface="MS PGothic" pitchFamily="34" charset="-128"/>
              </a:rPr>
              <a:t>Integridad</a:t>
            </a:r>
            <a:r>
              <a:rPr lang="es-MX" altLang="es-MX" sz="1800" dirty="0">
                <a:ea typeface="MS PGothic" pitchFamily="34" charset="-128"/>
              </a:rPr>
              <a:t>: Creemos en la honestidad y basamos nuestras acciones y comportamientos en ella.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s-MX" altLang="es-MX" sz="1800" dirty="0">
              <a:ea typeface="MS PGothic" pitchFamily="34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s-MX" altLang="es-MX" sz="1800" dirty="0">
              <a:ea typeface="MS PGothic" pitchFamily="34" charset="-128"/>
            </a:endParaRP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s-MX" altLang="es-MX" sz="1800" b="1" dirty="0">
                <a:solidFill>
                  <a:schemeClr val="bg1">
                    <a:lumMod val="50000"/>
                  </a:schemeClr>
                </a:solidFill>
                <a:ea typeface="MS PGothic" pitchFamily="34" charset="-128"/>
              </a:rPr>
              <a:t>Vocación de Servicio</a:t>
            </a:r>
            <a:r>
              <a:rPr lang="es-MX" altLang="es-MX" sz="1800" dirty="0">
                <a:ea typeface="MS PGothic" pitchFamily="34" charset="-128"/>
              </a:rPr>
              <a:t>: Es la capacidad de satisfacer y exceder las necesidades y expectativas de nuestros clientes internos y externos, de forma oportuna, amable y efectiva.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s-MX" altLang="es-MX" sz="1800" dirty="0">
              <a:ea typeface="MS PGothic" pitchFamily="34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s-MX" altLang="es-MX" sz="1800" dirty="0">
              <a:ea typeface="MS PGothic" pitchFamily="34" charset="-128"/>
            </a:endParaRP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s-MX" altLang="es-MX" sz="1800" b="1" dirty="0">
                <a:ea typeface="MS PGothic" pitchFamily="34" charset="-128"/>
              </a:rPr>
              <a:t>Profesionalismo</a:t>
            </a:r>
            <a:r>
              <a:rPr lang="es-MX" altLang="es-MX" sz="1800" dirty="0">
                <a:ea typeface="MS PGothic" pitchFamily="34" charset="-128"/>
              </a:rPr>
              <a:t>: Cada uno de nuestros colaboradores mejora la calidad de su desempeño y alcanza los objetivos establecidos a través de una actitud proactiva frente al trabajo que agrega valor.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s-MX" altLang="es-MX" sz="1800" dirty="0">
              <a:ea typeface="MS PGothic" pitchFamily="34" charset="-128"/>
            </a:endParaRP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s-MX" altLang="es-MX" sz="1800" dirty="0">
                <a:solidFill>
                  <a:schemeClr val="bg1">
                    <a:lumMod val="65000"/>
                  </a:schemeClr>
                </a:solidFill>
                <a:ea typeface="MS PGothic" pitchFamily="34" charset="-128"/>
              </a:rPr>
              <a:t>Trabajo en Equipo</a:t>
            </a:r>
            <a:r>
              <a:rPr lang="es-MX" altLang="es-MX" sz="1800" dirty="0">
                <a:solidFill>
                  <a:schemeClr val="accent4"/>
                </a:solidFill>
                <a:ea typeface="MS PGothic" pitchFamily="34" charset="-128"/>
              </a:rPr>
              <a:t>: </a:t>
            </a:r>
            <a:r>
              <a:rPr lang="es-MX" altLang="es-MX" sz="1800" dirty="0">
                <a:ea typeface="MS PGothic" pitchFamily="34" charset="-128"/>
              </a:rPr>
              <a:t>Trabajamos y unimos esfuerzos de manera coordinada para alcanzar nuestras metas.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s-MX" altLang="es-MX" sz="1800" dirty="0">
              <a:ea typeface="MS PGothic" pitchFamily="34" charset="-128"/>
            </a:endParaRPr>
          </a:p>
        </p:txBody>
      </p:sp>
      <p:sp>
        <p:nvSpPr>
          <p:cNvPr id="12292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F06419-E805-4B6C-B9F3-FA43A4825278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s-MX"/>
          </a:p>
        </p:txBody>
      </p:sp>
      <p:grpSp>
        <p:nvGrpSpPr>
          <p:cNvPr id="12293" name="9 Grupo"/>
          <p:cNvGrpSpPr>
            <a:grpSpLocks/>
          </p:cNvGrpSpPr>
          <p:nvPr/>
        </p:nvGrpSpPr>
        <p:grpSpPr bwMode="auto">
          <a:xfrm>
            <a:off x="222250" y="1190625"/>
            <a:ext cx="1368425" cy="1225550"/>
            <a:chOff x="179512" y="704787"/>
            <a:chExt cx="1368152" cy="1224132"/>
          </a:xfrm>
        </p:grpSpPr>
        <p:sp>
          <p:nvSpPr>
            <p:cNvPr id="6" name="5 Rectángulo"/>
            <p:cNvSpPr/>
            <p:nvPr/>
          </p:nvSpPr>
          <p:spPr>
            <a:xfrm>
              <a:off x="179512" y="704787"/>
              <a:ext cx="1368152" cy="122413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MX"/>
            </a:p>
          </p:txBody>
        </p:sp>
        <p:sp>
          <p:nvSpPr>
            <p:cNvPr id="12308" name="11 CuadroTexto"/>
            <p:cNvSpPr txBox="1">
              <a:spLocks noChangeArrowheads="1"/>
            </p:cNvSpPr>
            <p:nvPr/>
          </p:nvSpPr>
          <p:spPr bwMode="auto">
            <a:xfrm>
              <a:off x="496017" y="827049"/>
              <a:ext cx="720080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MX" altLang="es-MX" sz="5000" dirty="0">
                  <a:solidFill>
                    <a:schemeClr val="bg1"/>
                  </a:solidFill>
                  <a:latin typeface="Calibri" pitchFamily="34" charset="0"/>
                  <a:ea typeface="MS PGothic" pitchFamily="34" charset="-128"/>
                </a:rPr>
                <a:t>I</a:t>
              </a:r>
            </a:p>
          </p:txBody>
        </p:sp>
      </p:grpSp>
      <p:grpSp>
        <p:nvGrpSpPr>
          <p:cNvPr id="12294" name="8 Grupo"/>
          <p:cNvGrpSpPr>
            <a:grpSpLocks/>
          </p:cNvGrpSpPr>
          <p:nvPr/>
        </p:nvGrpSpPr>
        <p:grpSpPr bwMode="auto">
          <a:xfrm>
            <a:off x="244475" y="2519363"/>
            <a:ext cx="1368425" cy="1223962"/>
            <a:chOff x="179512" y="1052736"/>
            <a:chExt cx="1368152" cy="1224136"/>
          </a:xfrm>
          <a:solidFill>
            <a:schemeClr val="bg1">
              <a:lumMod val="50000"/>
            </a:schemeClr>
          </a:solidFill>
        </p:grpSpPr>
        <p:sp>
          <p:nvSpPr>
            <p:cNvPr id="9" name="8 Rectángulo"/>
            <p:cNvSpPr/>
            <p:nvPr/>
          </p:nvSpPr>
          <p:spPr>
            <a:xfrm>
              <a:off x="179512" y="1052736"/>
              <a:ext cx="1368152" cy="1224136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MX"/>
            </a:p>
          </p:txBody>
        </p:sp>
        <p:sp>
          <p:nvSpPr>
            <p:cNvPr id="12304" name="7 CuadroTexto"/>
            <p:cNvSpPr txBox="1">
              <a:spLocks noChangeArrowheads="1"/>
            </p:cNvSpPr>
            <p:nvPr/>
          </p:nvSpPr>
          <p:spPr bwMode="auto">
            <a:xfrm>
              <a:off x="539552" y="1196752"/>
              <a:ext cx="720080" cy="8617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MX" altLang="es-MX" sz="5000">
                  <a:solidFill>
                    <a:schemeClr val="bg1"/>
                  </a:solidFill>
                  <a:latin typeface="Calibri" pitchFamily="34" charset="0"/>
                  <a:ea typeface="MS PGothic" pitchFamily="34" charset="-128"/>
                </a:rPr>
                <a:t>V</a:t>
              </a:r>
            </a:p>
          </p:txBody>
        </p:sp>
      </p:grpSp>
      <p:grpSp>
        <p:nvGrpSpPr>
          <p:cNvPr id="5" name="13 Grupo"/>
          <p:cNvGrpSpPr/>
          <p:nvPr/>
        </p:nvGrpSpPr>
        <p:grpSpPr>
          <a:xfrm>
            <a:off x="250378" y="3896204"/>
            <a:ext cx="1368152" cy="1224136"/>
            <a:chOff x="179512" y="1052736"/>
            <a:chExt cx="1368152" cy="1224136"/>
          </a:xfrm>
          <a:solidFill>
            <a:schemeClr val="tx1"/>
          </a:solidFill>
        </p:grpSpPr>
        <p:sp>
          <p:nvSpPr>
            <p:cNvPr id="13" name="12 Rectángulo"/>
            <p:cNvSpPr/>
            <p:nvPr/>
          </p:nvSpPr>
          <p:spPr>
            <a:xfrm>
              <a:off x="179512" y="1052736"/>
              <a:ext cx="1368152" cy="1224136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MX"/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539552" y="1196752"/>
              <a:ext cx="720080" cy="861774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sz="5000" dirty="0">
                  <a:solidFill>
                    <a:schemeClr val="bg1"/>
                  </a:solidFill>
                  <a:latin typeface="+mn-lt"/>
                  <a:cs typeface="+mn-cs"/>
                </a:rPr>
                <a:t>P</a:t>
              </a:r>
            </a:p>
          </p:txBody>
        </p:sp>
      </p:grpSp>
      <p:grpSp>
        <p:nvGrpSpPr>
          <p:cNvPr id="12296" name="16 Grupo"/>
          <p:cNvGrpSpPr>
            <a:grpSpLocks/>
          </p:cNvGrpSpPr>
          <p:nvPr/>
        </p:nvGrpSpPr>
        <p:grpSpPr bwMode="auto">
          <a:xfrm>
            <a:off x="244475" y="5254625"/>
            <a:ext cx="1368425" cy="1223963"/>
            <a:chOff x="179512" y="1052736"/>
            <a:chExt cx="1368152" cy="1224136"/>
          </a:xfrm>
        </p:grpSpPr>
        <p:sp>
          <p:nvSpPr>
            <p:cNvPr id="16" name="15 Rectángulo"/>
            <p:cNvSpPr/>
            <p:nvPr/>
          </p:nvSpPr>
          <p:spPr>
            <a:xfrm>
              <a:off x="179512" y="1052736"/>
              <a:ext cx="1368152" cy="12241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C00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MX"/>
            </a:p>
          </p:txBody>
        </p:sp>
        <p:sp>
          <p:nvSpPr>
            <p:cNvPr id="12300" name="18 CuadroTexto"/>
            <p:cNvSpPr txBox="1">
              <a:spLocks noChangeArrowheads="1"/>
            </p:cNvSpPr>
            <p:nvPr/>
          </p:nvSpPr>
          <p:spPr bwMode="auto">
            <a:xfrm>
              <a:off x="539552" y="1196752"/>
              <a:ext cx="720080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MX" altLang="es-MX" sz="5000">
                  <a:solidFill>
                    <a:schemeClr val="bg1"/>
                  </a:solidFill>
                  <a:latin typeface="Calibri" pitchFamily="34" charset="0"/>
                  <a:ea typeface="MS PGothic" pitchFamily="34" charset="-128"/>
                </a:rPr>
                <a:t>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>
          <a:xfrm>
            <a:off x="312738" y="582101"/>
            <a:ext cx="7886700" cy="1325562"/>
          </a:xfrm>
        </p:spPr>
        <p:txBody>
          <a:bodyPr/>
          <a:lstStyle/>
          <a:p>
            <a:pPr algn="ctr" eaLnBrk="1" hangingPunct="1"/>
            <a:r>
              <a:rPr lang="es-MX" sz="4000" b="1" dirty="0">
                <a:solidFill>
                  <a:srgbClr val="FF0000"/>
                </a:solidFill>
              </a:rPr>
              <a:t>Nuestros Reconocimientos como empresa</a:t>
            </a:r>
          </a:p>
        </p:txBody>
      </p:sp>
      <p:sp>
        <p:nvSpPr>
          <p:cNvPr id="13315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18C7B0-2371-4678-80D1-85B4A04C57B9}" type="slidenum">
              <a:rPr lang="es-MX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s-MX"/>
          </a:p>
        </p:txBody>
      </p:sp>
      <p:pic>
        <p:nvPicPr>
          <p:cNvPr id="13316" name="Picture 3" descr="http://k32.kn3.net/taringa/6/1/2/0/2/7/LUNDREX/218.pn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 rot="832307">
            <a:off x="2746375" y="2758564"/>
            <a:ext cx="3019425" cy="3557587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3498</TotalTime>
  <Words>1133</Words>
  <Application>Microsoft Office PowerPoint</Application>
  <PresentationFormat>Presentación en pantalla (4:3)</PresentationFormat>
  <Paragraphs>195</Paragraphs>
  <Slides>30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MS PGothic</vt:lpstr>
      <vt:lpstr>Aharoni</vt:lpstr>
      <vt:lpstr>Arial</vt:lpstr>
      <vt:lpstr>Calibri</vt:lpstr>
      <vt:lpstr>Calibri Light</vt:lpstr>
      <vt:lpstr>Century Gothic</vt:lpstr>
      <vt:lpstr>Myriad Pro</vt:lpstr>
      <vt:lpstr>Tahoma</vt:lpstr>
      <vt:lpstr>Wingdings</vt:lpstr>
      <vt:lpstr>Wingdings 2</vt:lpstr>
      <vt:lpstr>Tema de Office</vt:lpstr>
      <vt:lpstr>Presentación de PowerPoint</vt:lpstr>
      <vt:lpstr>CCS Inducción</vt:lpstr>
      <vt:lpstr>Nuestros Servicios</vt:lpstr>
      <vt:lpstr>Nuestros Clientes</vt:lpstr>
      <vt:lpstr>Nuestros Clientes</vt:lpstr>
      <vt:lpstr>Nuestro Centro y Empresa</vt:lpstr>
      <vt:lpstr>Valores y Principios de actuación </vt:lpstr>
      <vt:lpstr>Mis Valores</vt:lpstr>
      <vt:lpstr>Nuestros Reconocimientos como empresa</vt:lpstr>
      <vt:lpstr>Presentación de PowerPoint</vt:lpstr>
      <vt:lpstr>¿Qué es la Norma ISO?</vt:lpstr>
      <vt:lpstr>Presentación de PowerPoint</vt:lpstr>
      <vt:lpstr>¿Qué es la Norma ISO 9001-2015?</vt:lpstr>
      <vt:lpstr>¿Qué es la Norma ISO 27001-2013?</vt:lpstr>
      <vt:lpstr>Presentación de PowerPoint</vt:lpstr>
      <vt:lpstr>SEGURIDAD EN LA INFORMACIÓN</vt:lpstr>
      <vt:lpstr>SEGURIDAD EN LA INFORMACIÓN</vt:lpstr>
      <vt:lpstr>SEGURIDAD EN LA INFORMACIÓN</vt:lpstr>
      <vt:lpstr>LAS 5´S</vt:lpstr>
      <vt:lpstr>Presentación de PowerPoint</vt:lpstr>
      <vt:lpstr>METODOLOGÍA 5´S</vt:lpstr>
      <vt:lpstr>REGLAMENTACIONES INTERNAS</vt:lpstr>
      <vt:lpstr>REGLAMENTACIONES INTERNAS</vt:lpstr>
      <vt:lpstr>Presentación de PowerPoint</vt:lpstr>
      <vt:lpstr>CÓDIGO DE VESTIMENTA</vt:lpstr>
      <vt:lpstr>CÓDIGO DE VESTIMENTA</vt:lpstr>
      <vt:lpstr>Comunicación </vt:lpstr>
      <vt:lpstr>Presentación de PowerPoint</vt:lpstr>
      <vt:lpstr>Presentación de PowerPoint</vt:lpstr>
      <vt:lpstr>¡ G  R  A  C  I  A  S 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Comunicacion CCS</dc:creator>
  <cp:lastModifiedBy>ROSE M.R</cp:lastModifiedBy>
  <cp:revision>181</cp:revision>
  <dcterms:created xsi:type="dcterms:W3CDTF">2016-01-12T22:20:23Z</dcterms:created>
  <dcterms:modified xsi:type="dcterms:W3CDTF">2019-06-19T15:50:36Z</dcterms:modified>
</cp:coreProperties>
</file>